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764" r:id="rId2"/>
    <p:sldId id="720" r:id="rId3"/>
    <p:sldId id="544" r:id="rId4"/>
    <p:sldId id="577" r:id="rId5"/>
    <p:sldId id="765" r:id="rId6"/>
    <p:sldId id="727" r:id="rId7"/>
    <p:sldId id="767" r:id="rId8"/>
    <p:sldId id="704" r:id="rId9"/>
    <p:sldId id="707" r:id="rId10"/>
    <p:sldId id="297" r:id="rId11"/>
    <p:sldId id="718" r:id="rId12"/>
    <p:sldId id="768" r:id="rId13"/>
    <p:sldId id="766" r:id="rId14"/>
    <p:sldId id="415" r:id="rId15"/>
    <p:sldId id="257" r:id="rId16"/>
    <p:sldId id="258" r:id="rId17"/>
    <p:sldId id="259" r:id="rId18"/>
    <p:sldId id="262" r:id="rId19"/>
    <p:sldId id="263" r:id="rId20"/>
    <p:sldId id="260" r:id="rId21"/>
    <p:sldId id="261" r:id="rId22"/>
    <p:sldId id="264" r:id="rId23"/>
    <p:sldId id="693" r:id="rId24"/>
    <p:sldId id="303" r:id="rId25"/>
    <p:sldId id="692" r:id="rId26"/>
    <p:sldId id="694" r:id="rId27"/>
    <p:sldId id="705" r:id="rId28"/>
    <p:sldId id="722" r:id="rId29"/>
    <p:sldId id="302" r:id="rId30"/>
    <p:sldId id="769" r:id="rId31"/>
    <p:sldId id="296" r:id="rId32"/>
    <p:sldId id="299" r:id="rId33"/>
    <p:sldId id="695" r:id="rId34"/>
    <p:sldId id="725" r:id="rId35"/>
    <p:sldId id="298" r:id="rId36"/>
    <p:sldId id="721" r:id="rId37"/>
    <p:sldId id="724" r:id="rId38"/>
    <p:sldId id="728" r:id="rId39"/>
    <p:sldId id="411" r:id="rId40"/>
    <p:sldId id="726" r:id="rId41"/>
    <p:sldId id="770" r:id="rId42"/>
    <p:sldId id="708" r:id="rId43"/>
    <p:sldId id="731" r:id="rId44"/>
    <p:sldId id="706" r:id="rId45"/>
    <p:sldId id="703" r:id="rId46"/>
    <p:sldId id="412" r:id="rId47"/>
    <p:sldId id="711" r:id="rId48"/>
    <p:sldId id="271" r:id="rId49"/>
    <p:sldId id="272" r:id="rId50"/>
    <p:sldId id="71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Nobes" initials="AN" lastIdx="10" clrIdx="0">
    <p:extLst>
      <p:ext uri="{19B8F6BF-5375-455C-9EA6-DF929625EA0E}">
        <p15:presenceInfo xmlns:p15="http://schemas.microsoft.com/office/powerpoint/2012/main" userId="S::anobes@inasp.info::01f1f7ed-f8c0-4371-9e71-a4f5975a07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DCFD5-F52C-473F-805A-8BBAE084A114}" v="9" dt="2024-08-15T14:29:05.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0025" autoAdjust="0"/>
  </p:normalViewPr>
  <p:slideViewPr>
    <p:cSldViewPr snapToGrid="0">
      <p:cViewPr varScale="1">
        <p:scale>
          <a:sx n="50" d="100"/>
          <a:sy n="50" d="100"/>
        </p:scale>
        <p:origin x="13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1T10:58:23.730" idx="3">
    <p:pos x="7665" y="-32"/>
    <p:text>Add megajournals and APCs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4984-DC7C-42AD-8EB9-EEA40666C913}" type="datetimeFigureOut">
              <a:rPr lang="en-GB" smtClean="0"/>
              <a:t>15/08/2024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A1E54-6578-4D02-AFF2-216163126D92}" type="slidenum">
              <a:rPr lang="en-GB" smtClean="0"/>
              <a:t>‹#›</a:t>
            </a:fld>
            <a:endParaRPr lang="en-GB"/>
          </a:p>
        </p:txBody>
      </p:sp>
    </p:spTree>
    <p:extLst>
      <p:ext uri="{BB962C8B-B14F-4D97-AF65-F5344CB8AC3E}">
        <p14:creationId xmlns:p14="http://schemas.microsoft.com/office/powerpoint/2010/main" val="745102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7813" cy="3729038"/>
          </a:xfrm>
        </p:spPr>
      </p:sp>
      <p:sp>
        <p:nvSpPr>
          <p:cNvPr id="3" name="Notes Placeholder 2"/>
          <p:cNvSpPr>
            <a:spLocks noGrp="1"/>
          </p:cNvSpPr>
          <p:nvPr>
            <p:ph type="body" idx="1"/>
          </p:nvPr>
        </p:nvSpPr>
        <p:spPr/>
        <p:txBody>
          <a:bodyPr/>
          <a:lstStyle/>
          <a:p>
            <a:endParaRPr lang="en-GB" sz="1400" dirty="0"/>
          </a:p>
        </p:txBody>
      </p:sp>
      <p:sp>
        <p:nvSpPr>
          <p:cNvPr id="4" name="Slide Number Placeholder 3"/>
          <p:cNvSpPr>
            <a:spLocks noGrp="1"/>
          </p:cNvSpPr>
          <p:nvPr>
            <p:ph type="sldNum" sz="quarter" idx="10"/>
          </p:nvPr>
        </p:nvSpPr>
        <p:spPr/>
        <p:txBody>
          <a:bodyPr/>
          <a:lstStyle/>
          <a:p>
            <a:pPr defTabSz="922584">
              <a:defRPr/>
            </a:pPr>
            <a:fld id="{1B8DC761-313F-4374-9A6D-D0C07DE8EA63}" type="slidenum">
              <a:rPr lang="en-GB">
                <a:solidFill>
                  <a:prstClr val="black"/>
                </a:solidFill>
                <a:latin typeface="Calibri"/>
                <a:cs typeface="Arial" panose="020B0604020202020204" pitchFamily="34" charset="0"/>
              </a:rPr>
              <a:pPr defTabSz="922584">
                <a:defRPr/>
              </a:pPr>
              <a:t>1</a:t>
            </a:fld>
            <a:endParaRPr lang="en-GB">
              <a:solidFill>
                <a:prstClr val="black"/>
              </a:solidFill>
              <a:latin typeface="Calibri"/>
              <a:cs typeface="Arial" panose="020B0604020202020204" pitchFamily="34" charset="0"/>
            </a:endParaRPr>
          </a:p>
        </p:txBody>
      </p:sp>
    </p:spTree>
    <p:extLst>
      <p:ext uri="{BB962C8B-B14F-4D97-AF65-F5344CB8AC3E}">
        <p14:creationId xmlns:p14="http://schemas.microsoft.com/office/powerpoint/2010/main" val="2645474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Question: how do you feel about people being able to share/copy/use in teaching/change/sell your work?</a:t>
            </a:r>
          </a:p>
          <a:p>
            <a:endParaRPr lang="en-GB" dirty="0"/>
          </a:p>
        </p:txBody>
      </p:sp>
      <p:sp>
        <p:nvSpPr>
          <p:cNvPr id="4" name="Slide Number Placeholder 3"/>
          <p:cNvSpPr>
            <a:spLocks noGrp="1"/>
          </p:cNvSpPr>
          <p:nvPr>
            <p:ph type="sldNum" sz="quarter" idx="10"/>
          </p:nvPr>
        </p:nvSpPr>
        <p:spPr/>
        <p:txBody>
          <a:bodyPr/>
          <a:lstStyle/>
          <a:p>
            <a:fld id="{CB9A4CA3-4F6F-4782-8D65-EA4D83968CB0}" type="slidenum">
              <a:rPr lang="en-GB" smtClean="0"/>
              <a:t>48</a:t>
            </a:fld>
            <a:endParaRPr lang="en-GB"/>
          </a:p>
        </p:txBody>
      </p:sp>
    </p:spTree>
    <p:extLst>
      <p:ext uri="{BB962C8B-B14F-4D97-AF65-F5344CB8AC3E}">
        <p14:creationId xmlns:p14="http://schemas.microsoft.com/office/powerpoint/2010/main" val="381934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AuthorAID.info </a:t>
            </a:r>
            <a:r>
              <a:rPr lang="en-GB" b="1" u="sng" dirty="0"/>
              <a:t>– 17,000 members from 174+ countries</a:t>
            </a:r>
          </a:p>
          <a:p>
            <a:r>
              <a:rPr lang="en-GB" dirty="0"/>
              <a:t>Moodle – MOOCs trained over 9000 researchers in 100+ developing countries</a:t>
            </a:r>
          </a:p>
          <a:p>
            <a:r>
              <a:rPr lang="en-GB" dirty="0"/>
              <a:t>Mention CSIR</a:t>
            </a:r>
          </a:p>
        </p:txBody>
      </p:sp>
      <p:sp>
        <p:nvSpPr>
          <p:cNvPr id="4" name="Slide Number Placeholder 3"/>
          <p:cNvSpPr>
            <a:spLocks noGrp="1"/>
          </p:cNvSpPr>
          <p:nvPr>
            <p:ph type="sldNum" sz="quarter" idx="10"/>
          </p:nvPr>
        </p:nvSpPr>
        <p:spPr/>
        <p:txBody>
          <a:bodyPr/>
          <a:lstStyle/>
          <a:p>
            <a:fld id="{C623B231-3D70-2A4C-A0C2-A57463CF59EC}" type="slidenum">
              <a:rPr lang="en-US" smtClean="0"/>
              <a:t>3</a:t>
            </a:fld>
            <a:endParaRPr lang="en-US" dirty="0"/>
          </a:p>
        </p:txBody>
      </p:sp>
    </p:spTree>
    <p:extLst>
      <p:ext uri="{BB962C8B-B14F-4D97-AF65-F5344CB8AC3E}">
        <p14:creationId xmlns:p14="http://schemas.microsoft.com/office/powerpoint/2010/main" val="3515145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6700" cy="3722687"/>
          </a:xfrm>
        </p:spPr>
      </p:sp>
      <p:sp>
        <p:nvSpPr>
          <p:cNvPr id="3" name="Notes Placeholder 2"/>
          <p:cNvSpPr>
            <a:spLocks noGrp="1"/>
          </p:cNvSpPr>
          <p:nvPr>
            <p:ph type="body" idx="1"/>
          </p:nvPr>
        </p:nvSpPr>
        <p:spPr/>
        <p:txBody>
          <a:bodyPr/>
          <a:lstStyle/>
          <a:p>
            <a:r>
              <a:rPr lang="en-GB" dirty="0"/>
              <a:t>1665</a:t>
            </a:r>
          </a:p>
          <a:p>
            <a:r>
              <a:rPr lang="en-GB" dirty="0"/>
              <a:t>In some fields of research, notably theoretical ones, the audience may be global. However, some research projects are strongly connected to the local or regional context, or they address local or regional priorities. An international audience may not be very interested in the specifics of case studies, but they could be extremely important at a regional level. If you're working on such a project, a regional journal may be a good choice.</a:t>
            </a:r>
          </a:p>
          <a:p>
            <a:r>
              <a:rPr lang="en-GB" dirty="0"/>
              <a:t>Takeaway – there are lots of journals out there but be sceptical of </a:t>
            </a:r>
          </a:p>
        </p:txBody>
      </p:sp>
      <p:sp>
        <p:nvSpPr>
          <p:cNvPr id="4" name="Slide Number Placeholder 3"/>
          <p:cNvSpPr>
            <a:spLocks noGrp="1"/>
          </p:cNvSpPr>
          <p:nvPr>
            <p:ph type="sldNum" sz="quarter" idx="5"/>
          </p:nvPr>
        </p:nvSpPr>
        <p:spPr/>
        <p:txBody>
          <a:bodyPr/>
          <a:lstStyle/>
          <a:p>
            <a:pPr>
              <a:defRPr/>
            </a:pPr>
            <a:fld id="{95275065-CC0C-450B-8A38-864205EB87C1}" type="slidenum">
              <a:rPr lang="en-US" altLang="en-US" smtClean="0"/>
              <a:pPr>
                <a:defRPr/>
              </a:pPr>
              <a:t>11</a:t>
            </a:fld>
            <a:endParaRPr lang="en-US" altLang="en-US"/>
          </a:p>
        </p:txBody>
      </p:sp>
    </p:spTree>
    <p:extLst>
      <p:ext uri="{BB962C8B-B14F-4D97-AF65-F5344CB8AC3E}">
        <p14:creationId xmlns:p14="http://schemas.microsoft.com/office/powerpoint/2010/main" val="304810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9A4CA3-4F6F-4782-8D65-EA4D83968CB0}" type="slidenum">
              <a:rPr lang="en-GB" smtClean="0"/>
              <a:t>24</a:t>
            </a:fld>
            <a:endParaRPr lang="en-GB"/>
          </a:p>
        </p:txBody>
      </p:sp>
    </p:spTree>
    <p:extLst>
      <p:ext uri="{BB962C8B-B14F-4D97-AF65-F5344CB8AC3E}">
        <p14:creationId xmlns:p14="http://schemas.microsoft.com/office/powerpoint/2010/main" val="205969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A1E54-6578-4D02-AFF2-216163126D92}" type="slidenum">
              <a:rPr lang="en-GB" smtClean="0"/>
              <a:t>28</a:t>
            </a:fld>
            <a:endParaRPr lang="en-GB"/>
          </a:p>
        </p:txBody>
      </p:sp>
    </p:spTree>
    <p:extLst>
      <p:ext uri="{BB962C8B-B14F-4D97-AF65-F5344CB8AC3E}">
        <p14:creationId xmlns:p14="http://schemas.microsoft.com/office/powerpoint/2010/main" val="400142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A1E54-6578-4D02-AFF2-216163126D92}" type="slidenum">
              <a:rPr lang="en-GB" smtClean="0"/>
              <a:t>31</a:t>
            </a:fld>
            <a:endParaRPr lang="en-GB"/>
          </a:p>
        </p:txBody>
      </p:sp>
    </p:spTree>
    <p:extLst>
      <p:ext uri="{BB962C8B-B14F-4D97-AF65-F5344CB8AC3E}">
        <p14:creationId xmlns:p14="http://schemas.microsoft.com/office/powerpoint/2010/main" val="211572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Drake</a:t>
            </a:r>
          </a:p>
        </p:txBody>
      </p:sp>
      <p:sp>
        <p:nvSpPr>
          <p:cNvPr id="4" name="Slide Number Placeholder 3"/>
          <p:cNvSpPr>
            <a:spLocks noGrp="1"/>
          </p:cNvSpPr>
          <p:nvPr>
            <p:ph type="sldNum" sz="quarter" idx="5"/>
          </p:nvPr>
        </p:nvSpPr>
        <p:spPr/>
        <p:txBody>
          <a:bodyPr/>
          <a:lstStyle/>
          <a:p>
            <a:fld id="{E82A1E54-6578-4D02-AFF2-216163126D92}" type="slidenum">
              <a:rPr lang="en-GB" smtClean="0"/>
              <a:t>34</a:t>
            </a:fld>
            <a:endParaRPr lang="en-GB"/>
          </a:p>
        </p:txBody>
      </p:sp>
    </p:spTree>
    <p:extLst>
      <p:ext uri="{BB962C8B-B14F-4D97-AF65-F5344CB8AC3E}">
        <p14:creationId xmlns:p14="http://schemas.microsoft.com/office/powerpoint/2010/main" val="3098648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journals have bad websites</a:t>
            </a:r>
          </a:p>
        </p:txBody>
      </p:sp>
      <p:sp>
        <p:nvSpPr>
          <p:cNvPr id="4" name="Slide Number Placeholder 3"/>
          <p:cNvSpPr>
            <a:spLocks noGrp="1"/>
          </p:cNvSpPr>
          <p:nvPr>
            <p:ph type="sldNum" sz="quarter" idx="5"/>
          </p:nvPr>
        </p:nvSpPr>
        <p:spPr/>
        <p:txBody>
          <a:bodyPr/>
          <a:lstStyle/>
          <a:p>
            <a:fld id="{E82A1E54-6578-4D02-AFF2-216163126D92}" type="slidenum">
              <a:rPr lang="en-GB" smtClean="0"/>
              <a:t>36</a:t>
            </a:fld>
            <a:endParaRPr lang="en-GB"/>
          </a:p>
        </p:txBody>
      </p:sp>
    </p:spTree>
    <p:extLst>
      <p:ext uri="{BB962C8B-B14F-4D97-AF65-F5344CB8AC3E}">
        <p14:creationId xmlns:p14="http://schemas.microsoft.com/office/powerpoint/2010/main" val="149468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9A4CA3-4F6F-4782-8D65-EA4D83968CB0}" type="slidenum">
              <a:rPr lang="en-GB" smtClean="0"/>
              <a:t>43</a:t>
            </a:fld>
            <a:endParaRPr lang="en-GB"/>
          </a:p>
        </p:txBody>
      </p:sp>
    </p:spTree>
    <p:extLst>
      <p:ext uri="{BB962C8B-B14F-4D97-AF65-F5344CB8AC3E}">
        <p14:creationId xmlns:p14="http://schemas.microsoft.com/office/powerpoint/2010/main" val="2890040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AAC5-2928-4C0D-9ADA-805A026DB5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D9F56BE-37F1-4D88-8972-6975DD90B4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741024-5E4F-437C-A493-E8CBB78A1028}"/>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733660EC-F090-49BC-9B52-4702D2D805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AB06A6-671F-49CD-A6C8-495D4D699072}"/>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45018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8B1C-8F20-4E04-B518-589261AF54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11FD9C6-F1DD-423F-A3D6-AC5D114BE1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617EBC-5434-44AE-B447-7D9939E51B59}"/>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9B6F0D42-C026-43FF-BD7D-FDD14F8253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F285A9-ACDB-4107-9195-461419815DEC}"/>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3897217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BB24F8-2AD1-4648-A51F-02F449E774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E7473E4-D5CA-4064-B537-978DBAA0D6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7EF098-77A0-471E-B01C-064432336E18}"/>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F3B2C4FF-5EDC-4A0A-BB98-5B4FE93364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358397-FD0D-42B2-903E-9C1BED02EF80}"/>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134137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F963-6098-462D-8330-B1928E2D1E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46F3EEC-E7AB-4C21-B42A-50D79545C0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366BB5-B94A-4511-A79B-4EEBEB07D372}"/>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C35A28AB-9DAD-4A73-8624-0CD54FA491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95DE8B-776F-478F-BF13-2FBA9267175C}"/>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51295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957E-C613-4364-BC73-E21D926FD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455C389-E32B-46E4-B50C-47F0305883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D3EBBD-6962-4F0E-840D-F61B79F1E705}"/>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309CA680-DAE5-415C-A4F5-DB8399F69E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918D96-94FC-43B6-AE24-6CDA9514AFF0}"/>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418301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8A3-31A8-4791-BAF0-00FCED77A0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16FEB6-5E9F-4023-B030-A4B1758481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D6EC1A9-1293-4391-9096-A277763A01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E12F852-FF2E-4E55-9E9A-726F9D7B87B4}"/>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6" name="Footer Placeholder 5">
            <a:extLst>
              <a:ext uri="{FF2B5EF4-FFF2-40B4-BE49-F238E27FC236}">
                <a16:creationId xmlns:a16="http://schemas.microsoft.com/office/drawing/2014/main" id="{02BF3EBE-F20F-430C-93FF-C481CFB055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58E6B4-9286-4ABA-8CF7-0857C235A2A4}"/>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377107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4331-C9B0-4A5E-93D9-B7E37ED5032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CB0EEC-C64D-4791-96AE-F0E80DBA55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E179E4-185E-4982-B308-43060C65EA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C959036-C051-4E10-AC76-240282ECED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17EB35-7FD9-48BA-8B91-4C36B2B12C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9A116EB-64C4-4225-8949-E11D9A76DEB3}"/>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8" name="Footer Placeholder 7">
            <a:extLst>
              <a:ext uri="{FF2B5EF4-FFF2-40B4-BE49-F238E27FC236}">
                <a16:creationId xmlns:a16="http://schemas.microsoft.com/office/drawing/2014/main" id="{2B800D94-C533-41DF-9FDC-7BB4943FC8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C8AFC6-01A8-48DF-89F8-AD764EE60C13}"/>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195410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B1BF-BDEB-4BE6-BA71-A2019D59AA6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512EBA1-FF84-4BCE-B672-4ECA908AFAEF}"/>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4" name="Footer Placeholder 3">
            <a:extLst>
              <a:ext uri="{FF2B5EF4-FFF2-40B4-BE49-F238E27FC236}">
                <a16:creationId xmlns:a16="http://schemas.microsoft.com/office/drawing/2014/main" id="{B5FF8CEA-B68E-4C03-A34C-23F60CDBB8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901346-C851-429F-8F57-25A28B1108FE}"/>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125647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B1E3A-A2CC-47AC-A2DE-BB29AA14D47D}"/>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3" name="Footer Placeholder 2">
            <a:extLst>
              <a:ext uri="{FF2B5EF4-FFF2-40B4-BE49-F238E27FC236}">
                <a16:creationId xmlns:a16="http://schemas.microsoft.com/office/drawing/2014/main" id="{C57D5340-5CCF-48B5-BC35-2711421AFF9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8C48AA-8769-4ADF-8D29-ADE1A7EF07BC}"/>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344862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8275-3BB5-43DC-BF5F-BBD076470D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1508AE-677C-4EFA-9F99-AA518CB70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3ECD3E-7948-4402-B5EC-F6F7A2B7C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05941A-2DA9-47C1-8B83-95C87D4687C5}"/>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6" name="Footer Placeholder 5">
            <a:extLst>
              <a:ext uri="{FF2B5EF4-FFF2-40B4-BE49-F238E27FC236}">
                <a16:creationId xmlns:a16="http://schemas.microsoft.com/office/drawing/2014/main" id="{9C895C35-CECA-4012-9615-1485D16FC4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E8D4A0-39CF-47E4-A3EC-E0C982EB72E1}"/>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1855405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7DAB-85A8-4B00-8651-C05CC2CD6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FBD774-C212-42C7-B95E-89F44B1DD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B35C1B-3A6F-45DD-9342-50967C8D2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87F0B3-7280-425D-B89C-CC841DEDEF21}"/>
              </a:ext>
            </a:extLst>
          </p:cNvPr>
          <p:cNvSpPr>
            <a:spLocks noGrp="1"/>
          </p:cNvSpPr>
          <p:nvPr>
            <p:ph type="dt" sz="half" idx="10"/>
          </p:nvPr>
        </p:nvSpPr>
        <p:spPr/>
        <p:txBody>
          <a:bodyPr/>
          <a:lstStyle/>
          <a:p>
            <a:fld id="{211335C2-7FAC-4008-A755-414FE501508F}" type="datetimeFigureOut">
              <a:rPr lang="en-GB" smtClean="0"/>
              <a:t>15/08/2024</a:t>
            </a:fld>
            <a:endParaRPr lang="en-GB"/>
          </a:p>
        </p:txBody>
      </p:sp>
      <p:sp>
        <p:nvSpPr>
          <p:cNvPr id="6" name="Footer Placeholder 5">
            <a:extLst>
              <a:ext uri="{FF2B5EF4-FFF2-40B4-BE49-F238E27FC236}">
                <a16:creationId xmlns:a16="http://schemas.microsoft.com/office/drawing/2014/main" id="{3CF18E4D-5C82-4280-8FEC-B15C84476C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DB57B6-CAF0-4889-B600-4B926B8962B2}"/>
              </a:ext>
            </a:extLst>
          </p:cNvPr>
          <p:cNvSpPr>
            <a:spLocks noGrp="1"/>
          </p:cNvSpPr>
          <p:nvPr>
            <p:ph type="sldNum" sz="quarter" idx="12"/>
          </p:nvPr>
        </p:nvSpPr>
        <p:spPr/>
        <p:txBody>
          <a:bodyPr/>
          <a:lstStyle/>
          <a:p>
            <a:fld id="{5CE11CA4-FE47-4176-8A48-BBD98C512A7C}" type="slidenum">
              <a:rPr lang="en-GB" smtClean="0"/>
              <a:t>‹#›</a:t>
            </a:fld>
            <a:endParaRPr lang="en-GB"/>
          </a:p>
        </p:txBody>
      </p:sp>
    </p:spTree>
    <p:extLst>
      <p:ext uri="{BB962C8B-B14F-4D97-AF65-F5344CB8AC3E}">
        <p14:creationId xmlns:p14="http://schemas.microsoft.com/office/powerpoint/2010/main" val="125048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EE657-F5BA-4B6D-96F0-9A7D6CFA6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C673B4-F580-4C3B-940C-A54EE9DEC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0FC53-04F9-438B-88BC-92709BF06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335C2-7FAC-4008-A755-414FE501508F}" type="datetimeFigureOut">
              <a:rPr lang="en-GB" smtClean="0"/>
              <a:t>15/08/2024</a:t>
            </a:fld>
            <a:endParaRPr lang="en-GB"/>
          </a:p>
        </p:txBody>
      </p:sp>
      <p:sp>
        <p:nvSpPr>
          <p:cNvPr id="5" name="Footer Placeholder 4">
            <a:extLst>
              <a:ext uri="{FF2B5EF4-FFF2-40B4-BE49-F238E27FC236}">
                <a16:creationId xmlns:a16="http://schemas.microsoft.com/office/drawing/2014/main" id="{9B744CA1-8044-46CD-8F6D-5195DA277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EE0E251-3687-49AE-81F7-7FF7512CE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1CA4-FE47-4176-8A48-BBD98C512A7C}" type="slidenum">
              <a:rPr lang="en-GB" smtClean="0"/>
              <a:t>‹#›</a:t>
            </a:fld>
            <a:endParaRPr lang="en-GB"/>
          </a:p>
        </p:txBody>
      </p:sp>
    </p:spTree>
    <p:extLst>
      <p:ext uri="{BB962C8B-B14F-4D97-AF65-F5344CB8AC3E}">
        <p14:creationId xmlns:p14="http://schemas.microsoft.com/office/powerpoint/2010/main" val="408712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slide" Target="slide18.xml"/><Relationship Id="rId18" Type="http://schemas.openxmlformats.org/officeDocument/2006/relationships/image" Target="../media/image29.png"/><Relationship Id="rId26" Type="http://schemas.openxmlformats.org/officeDocument/2006/relationships/image" Target="../media/image160.png"/><Relationship Id="rId3" Type="http://schemas.openxmlformats.org/officeDocument/2006/relationships/image" Target="../media/image24.png"/><Relationship Id="rId21" Type="http://schemas.openxmlformats.org/officeDocument/2006/relationships/image" Target="../media/image30.png"/><Relationship Id="rId7" Type="http://schemas.openxmlformats.org/officeDocument/2006/relationships/slide" Target="slide20.xml"/><Relationship Id="rId12" Type="http://schemas.openxmlformats.org/officeDocument/2006/relationships/image" Target="../media/image27.png"/><Relationship Id="rId17" Type="http://schemas.openxmlformats.org/officeDocument/2006/relationships/image" Target="../media/image130.png"/><Relationship Id="rId25" Type="http://schemas.openxmlformats.org/officeDocument/2006/relationships/slide" Target="slide23.xml"/><Relationship Id="rId2" Type="http://schemas.openxmlformats.org/officeDocument/2006/relationships/image" Target="../media/image23.jpg"/><Relationship Id="rId16" Type="http://schemas.openxmlformats.org/officeDocument/2006/relationships/slide" Target="slide19.xml"/><Relationship Id="rId20" Type="http://schemas.openxmlformats.org/officeDocument/2006/relationships/image" Target="../media/image140.png"/><Relationship Id="rId29"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90.png"/><Relationship Id="rId24" Type="http://schemas.openxmlformats.org/officeDocument/2006/relationships/image" Target="../media/image31.png"/><Relationship Id="rId5" Type="http://schemas.openxmlformats.org/officeDocument/2006/relationships/image" Target="../media/image80.png"/><Relationship Id="rId15" Type="http://schemas.openxmlformats.org/officeDocument/2006/relationships/image" Target="../media/image28.png"/><Relationship Id="rId23" Type="http://schemas.openxmlformats.org/officeDocument/2006/relationships/image" Target="../media/image150.png"/><Relationship Id="rId28" Type="http://schemas.openxmlformats.org/officeDocument/2006/relationships/slide" Target="slide22.xml"/><Relationship Id="rId10" Type="http://schemas.openxmlformats.org/officeDocument/2006/relationships/slide" Target="slide21.xml"/><Relationship Id="rId19" Type="http://schemas.openxmlformats.org/officeDocument/2006/relationships/slide" Target="slide16.xml"/><Relationship Id="rId4" Type="http://schemas.openxmlformats.org/officeDocument/2006/relationships/slide" Target="slide17.xml"/><Relationship Id="rId9" Type="http://schemas.openxmlformats.org/officeDocument/2006/relationships/image" Target="../media/image26.png"/><Relationship Id="rId14" Type="http://schemas.openxmlformats.org/officeDocument/2006/relationships/image" Target="../media/image120.png"/><Relationship Id="rId22" Type="http://schemas.openxmlformats.org/officeDocument/2006/relationships/slide" Target="slide25.xml"/><Relationship Id="rId27" Type="http://schemas.openxmlformats.org/officeDocument/2006/relationships/image" Target="../media/image32.png"/><Relationship Id="rId30"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oogle.com/url?sa=t&amp;rct=j&amp;q=&amp;esrc=s&amp;source=web&amp;cd=1&amp;cad=rja&amp;uact=8&amp;ved=2ahUKEwiTgOXttrXjAhX6UBUIHUIMDwcQFjAAegQIBhAC&amp;url=http://www.sherpa.ac.uk/romeo/&amp;usg=AOvVaw0rz_K3RKFY8KM_mCLfwM2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doaj.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authoraid.inf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http://www.scimagojr.com/journalsearch.php" TargetMode="External"/><Relationship Id="rId7" Type="http://schemas.openxmlformats.org/officeDocument/2006/relationships/image" Target="../media/image56.png"/><Relationship Id="rId2" Type="http://schemas.openxmlformats.org/officeDocument/2006/relationships/hyperlink" Target="http://mjl.clarivate.com/" TargetMode="Externa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hyperlink" Target="https://doaj.org/search" TargetMode="External"/><Relationship Id="rId10" Type="http://schemas.openxmlformats.org/officeDocument/2006/relationships/image" Target="../media/image59.png"/><Relationship Id="rId4" Type="http://schemas.openxmlformats.org/officeDocument/2006/relationships/hyperlink" Target="https://www.ncbi.nlm.nih.gov/nlmcatalog/" TargetMode="External"/><Relationship Id="rId9"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hyperlink" Target="http://mjl.clarivate.com/" TargetMode="External"/><Relationship Id="rId2" Type="http://schemas.openxmlformats.org/officeDocument/2006/relationships/hyperlink" Target="https://en.wikipedia.org/wiki/Impact_factor" TargetMode="Externa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hyperlink" Target="https://mjl.clarivat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predatoryreports.org/" TargetMode="External"/><Relationship Id="rId2" Type="http://schemas.openxmlformats.org/officeDocument/2006/relationships/hyperlink" Target="https://beallslist.net/" TargetMode="External"/><Relationship Id="rId1" Type="http://schemas.openxmlformats.org/officeDocument/2006/relationships/slideLayout" Target="../slideLayouts/slideLayout2.xml"/><Relationship Id="rId5" Type="http://schemas.openxmlformats.org/officeDocument/2006/relationships/hyperlink" Target="https://www2.cabells.com/about-whitelist" TargetMode="External"/><Relationship Id="rId4" Type="http://schemas.openxmlformats.org/officeDocument/2006/relationships/hyperlink" Target="https://www2.cabells.com/about-blacklis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ohri.ca/journalology/oss-researchers-and-clinicians"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hyperlink" Target="https://www.authoraid.info/en/news/details/131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authoraid.info/en/news/details/1310/"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ideo" Target="https://www.youtube.com/embed/sIbpmkh5ORs?feature=oemb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www.journalijar.com/" TargetMode="External"/><Relationship Id="rId3" Type="http://schemas.openxmlformats.org/officeDocument/2006/relationships/hyperlink" Target="https://datascience.codata.org/" TargetMode="External"/><Relationship Id="rId7" Type="http://schemas.openxmlformats.org/officeDocument/2006/relationships/hyperlink" Target="http://www.journalijdr.com/" TargetMode="External"/><Relationship Id="rId12" Type="http://schemas.openxmlformats.org/officeDocument/2006/relationships/hyperlink" Target="http://www.ijera.com/index.html" TargetMode="External"/><Relationship Id="rId2" Type="http://schemas.openxmlformats.org/officeDocument/2006/relationships/hyperlink" Target="https://www.tandfonline.com/journals/rcoa20" TargetMode="External"/><Relationship Id="rId1" Type="http://schemas.openxmlformats.org/officeDocument/2006/relationships/slideLayout" Target="../slideLayouts/slideLayout1.xml"/><Relationship Id="rId6" Type="http://schemas.openxmlformats.org/officeDocument/2006/relationships/hyperlink" Target="https://www.journals.elsevier.com/archives-of-physical-medicine-and-rehabilitation" TargetMode="External"/><Relationship Id="rId11" Type="http://schemas.openxmlformats.org/officeDocument/2006/relationships/hyperlink" Target="http://www.ijhssi.org/index.html" TargetMode="External"/><Relationship Id="rId5" Type="http://schemas.openxmlformats.org/officeDocument/2006/relationships/hyperlink" Target="https://joii-journal.springeropen.com/" TargetMode="External"/><Relationship Id="rId10" Type="http://schemas.openxmlformats.org/officeDocument/2006/relationships/hyperlink" Target="https://www.omicsonline.org/mass-communication-journalism.php" TargetMode="External"/><Relationship Id="rId4" Type="http://schemas.openxmlformats.org/officeDocument/2006/relationships/hyperlink" Target="https://www.hindawi.com/journals/jir/" TargetMode="External"/><Relationship Id="rId9" Type="http://schemas.openxmlformats.org/officeDocument/2006/relationships/hyperlink" Target="http://www.sciencepublishinggroup.com/journal/index?journalid=15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ww.doaj.org/" TargetMode="External"/><Relationship Id="rId2" Type="http://schemas.openxmlformats.org/officeDocument/2006/relationships/hyperlink" Target="https://www.journalguide.com/" TargetMode="External"/><Relationship Id="rId1" Type="http://schemas.openxmlformats.org/officeDocument/2006/relationships/slideLayout" Target="../slideLayouts/slideLayout2.xml"/><Relationship Id="rId6" Type="http://schemas.openxmlformats.org/officeDocument/2006/relationships/hyperlink" Target="https://dx.doi.org/10.4103/sja.SJA_691_18" TargetMode="External"/><Relationship Id="rId5" Type="http://schemas.openxmlformats.org/officeDocument/2006/relationships/hyperlink" Target="https://www.scidev.net/global/publishing/practical-guide/target-journal-right-research-communicate-publish.html" TargetMode="External"/><Relationship Id="rId4" Type="http://schemas.openxmlformats.org/officeDocument/2006/relationships/hyperlink" Target="http://jane.biosemantics.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_U8DvLu28pE" TargetMode="External"/><Relationship Id="rId2" Type="http://schemas.openxmlformats.org/officeDocument/2006/relationships/hyperlink" Target="http://www.thinkchecksubmit.or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4D4D07-53DF-4F3B-BD3B-585BF2526AA8}"/>
              </a:ext>
            </a:extLst>
          </p:cNvPr>
          <p:cNvSpPr/>
          <p:nvPr/>
        </p:nvSpPr>
        <p:spPr>
          <a:xfrm>
            <a:off x="-24053" y="0"/>
            <a:ext cx="12192000" cy="6858000"/>
          </a:xfrm>
          <a:prstGeom prst="rect">
            <a:avLst/>
          </a:prstGeom>
          <a:solidFill>
            <a:srgbClr val="5784CC"/>
          </a:solidFill>
          <a:ln>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dirty="0">
                <a:solidFill>
                  <a:srgbClr val="5784CC"/>
                </a:solidFill>
                <a:latin typeface="Verdana"/>
              </a:rPr>
              <a:t>Image by </a:t>
            </a:r>
            <a:r>
              <a:rPr lang="en-GB" dirty="0" err="1">
                <a:solidFill>
                  <a:srgbClr val="5784CC"/>
                </a:solidFill>
                <a:latin typeface="Verdana"/>
              </a:rPr>
              <a:t>Midjourney</a:t>
            </a:r>
            <a:endParaRPr lang="en-GB" dirty="0">
              <a:solidFill>
                <a:srgbClr val="5784CC"/>
              </a:solidFill>
              <a:latin typeface="Verdana"/>
            </a:endParaRPr>
          </a:p>
        </p:txBody>
      </p:sp>
      <p:sp>
        <p:nvSpPr>
          <p:cNvPr id="8" name="TextBox 7">
            <a:extLst>
              <a:ext uri="{FF2B5EF4-FFF2-40B4-BE49-F238E27FC236}">
                <a16:creationId xmlns:a16="http://schemas.microsoft.com/office/drawing/2014/main" id="{45C28455-FA90-450E-9747-C81608F5F280}"/>
              </a:ext>
            </a:extLst>
          </p:cNvPr>
          <p:cNvSpPr txBox="1"/>
          <p:nvPr/>
        </p:nvSpPr>
        <p:spPr>
          <a:xfrm>
            <a:off x="179884" y="1946395"/>
            <a:ext cx="4438245" cy="2308324"/>
          </a:xfrm>
          <a:prstGeom prst="rect">
            <a:avLst/>
          </a:prstGeom>
          <a:noFill/>
        </p:spPr>
        <p:txBody>
          <a:bodyPr wrap="square" rtlCol="0">
            <a:spAutoFit/>
          </a:bodyPr>
          <a:lstStyle/>
          <a:p>
            <a:pPr algn="ctr" defTabSz="685800">
              <a:spcAft>
                <a:spcPts val="900"/>
              </a:spcAft>
              <a:defRPr/>
            </a:pPr>
            <a:r>
              <a:rPr lang="en-GB" sz="3600" dirty="0">
                <a:solidFill>
                  <a:prstClr val="white"/>
                </a:solidFill>
                <a:latin typeface="Georgia" panose="02040502050405020303" pitchFamily="18" charset="0"/>
                <a:cs typeface="Arial" panose="020B0604020202020204" pitchFamily="34" charset="0"/>
              </a:rPr>
              <a:t>Avoiding predatory publishers and identifying suitable journals</a:t>
            </a:r>
            <a:endParaRPr lang="en-US" sz="3600" dirty="0">
              <a:solidFill>
                <a:prstClr val="white"/>
              </a:solidFill>
              <a:latin typeface="Georgia" panose="02040502050405020303" pitchFamily="18" charset="0"/>
              <a:ea typeface="Verdana" panose="020B060403050404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F483D00-2C44-4E81-B165-CA8A795307CA}"/>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857330" y="301528"/>
            <a:ext cx="2363729" cy="450343"/>
          </a:xfrm>
          <a:prstGeom prst="rect">
            <a:avLst/>
          </a:prstGeom>
        </p:spPr>
      </p:pic>
      <p:pic>
        <p:nvPicPr>
          <p:cNvPr id="10" name="Content Placeholder 9" descr="A collage of a person sitting at a desk with a computer and sharks&#10;&#10;Description automatically generated with medium confidence">
            <a:extLst>
              <a:ext uri="{FF2B5EF4-FFF2-40B4-BE49-F238E27FC236}">
                <a16:creationId xmlns:a16="http://schemas.microsoft.com/office/drawing/2014/main" id="{17EF2D55-4CD9-1EC8-5A84-101DC27A3BC1}"/>
              </a:ext>
            </a:extLst>
          </p:cNvPr>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4822066" y="526699"/>
            <a:ext cx="6413636" cy="5434733"/>
          </a:xfrm>
        </p:spPr>
      </p:pic>
      <p:sp>
        <p:nvSpPr>
          <p:cNvPr id="15" name="TextBox 14">
            <a:extLst>
              <a:ext uri="{FF2B5EF4-FFF2-40B4-BE49-F238E27FC236}">
                <a16:creationId xmlns:a16="http://schemas.microsoft.com/office/drawing/2014/main" id="{63CD7C17-044D-4E97-FCB0-16FC7C57AA91}"/>
              </a:ext>
            </a:extLst>
          </p:cNvPr>
          <p:cNvSpPr txBox="1"/>
          <p:nvPr/>
        </p:nvSpPr>
        <p:spPr>
          <a:xfrm>
            <a:off x="5998029" y="6127401"/>
            <a:ext cx="3520579" cy="338554"/>
          </a:xfrm>
          <a:prstGeom prst="rect">
            <a:avLst/>
          </a:prstGeom>
          <a:noFill/>
        </p:spPr>
        <p:txBody>
          <a:bodyPr wrap="none" rtlCol="0">
            <a:spAutoFit/>
          </a:bodyPr>
          <a:lstStyle/>
          <a:p>
            <a:r>
              <a:rPr lang="en-GB" sz="1600" dirty="0"/>
              <a:t>Image created in </a:t>
            </a:r>
            <a:r>
              <a:rPr lang="en-GB" sz="1600" dirty="0" err="1"/>
              <a:t>Midjourney</a:t>
            </a:r>
            <a:r>
              <a:rPr lang="en-GB" sz="1600" dirty="0"/>
              <a:t> on Discord</a:t>
            </a:r>
          </a:p>
        </p:txBody>
      </p:sp>
      <p:sp>
        <p:nvSpPr>
          <p:cNvPr id="2" name="TextBox 1">
            <a:extLst>
              <a:ext uri="{FF2B5EF4-FFF2-40B4-BE49-F238E27FC236}">
                <a16:creationId xmlns:a16="http://schemas.microsoft.com/office/drawing/2014/main" id="{3E2F7461-FFFB-B45D-D899-7452A1F31E56}"/>
              </a:ext>
            </a:extLst>
          </p:cNvPr>
          <p:cNvSpPr txBox="1"/>
          <p:nvPr/>
        </p:nvSpPr>
        <p:spPr>
          <a:xfrm>
            <a:off x="1534974" y="5674414"/>
            <a:ext cx="3412431" cy="523220"/>
          </a:xfrm>
          <a:prstGeom prst="rect">
            <a:avLst/>
          </a:prstGeom>
          <a:noFill/>
        </p:spPr>
        <p:txBody>
          <a:bodyPr wrap="square" rtlCol="0">
            <a:spAutoFit/>
          </a:bodyPr>
          <a:lstStyle/>
          <a:p>
            <a:pPr algn="ctr" defTabSz="685800">
              <a:spcAft>
                <a:spcPts val="900"/>
              </a:spcAft>
              <a:defRPr/>
            </a:pPr>
            <a:endParaRPr lang="en-US" sz="2800" dirty="0">
              <a:solidFill>
                <a:prstClr val="white"/>
              </a:solidFill>
              <a:latin typeface="Georgia" panose="02040502050405020303" pitchFamily="18"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846291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F6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19667C-14E4-45A8-A584-F5651BB0A0E7}"/>
              </a:ext>
            </a:extLst>
          </p:cNvPr>
          <p:cNvSpPr>
            <a:spLocks noGrp="1"/>
          </p:cNvSpPr>
          <p:nvPr>
            <p:ph type="title"/>
          </p:nvPr>
        </p:nvSpPr>
        <p:spPr>
          <a:xfrm>
            <a:off x="524256" y="4767072"/>
            <a:ext cx="6594189" cy="1625210"/>
          </a:xfrm>
        </p:spPr>
        <p:txBody>
          <a:bodyPr>
            <a:normAutofit/>
          </a:bodyPr>
          <a:lstStyle/>
          <a:p>
            <a:pPr algn="r"/>
            <a:r>
              <a:rPr lang="en-GB" b="1">
                <a:solidFill>
                  <a:srgbClr val="FFFFFF"/>
                </a:solidFill>
                <a:latin typeface="Gill Sans MT" panose="020B0502020104020203" pitchFamily="34" charset="0"/>
              </a:rPr>
              <a:t>Importance of choosing the right journal</a:t>
            </a:r>
            <a:r>
              <a:rPr lang="en-GB">
                <a:solidFill>
                  <a:srgbClr val="FFFFFF"/>
                </a:solidFill>
                <a:latin typeface="Gill Sans MT" panose="020B0502020104020203" pitchFamily="34" charset="0"/>
              </a:rPr>
              <a:t> </a:t>
            </a:r>
          </a:p>
        </p:txBody>
      </p:sp>
      <p:pic>
        <p:nvPicPr>
          <p:cNvPr id="5" name="Picture 4" descr="A picture containing book, shelf, library, indoor&#10;&#10;Description automatically generated">
            <a:extLst>
              <a:ext uri="{FF2B5EF4-FFF2-40B4-BE49-F238E27FC236}">
                <a16:creationId xmlns:a16="http://schemas.microsoft.com/office/drawing/2014/main" id="{502FB456-11DD-4945-86AE-2EE3BF8842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F5BF71F-69D5-4E61-B064-DF1091C762A5}"/>
              </a:ext>
            </a:extLst>
          </p:cNvPr>
          <p:cNvSpPr>
            <a:spLocks noGrp="1"/>
          </p:cNvSpPr>
          <p:nvPr>
            <p:ph idx="1"/>
          </p:nvPr>
        </p:nvSpPr>
        <p:spPr>
          <a:xfrm>
            <a:off x="8029319" y="917725"/>
            <a:ext cx="3424739" cy="4852362"/>
          </a:xfrm>
        </p:spPr>
        <p:txBody>
          <a:bodyPr anchor="ctr">
            <a:normAutofit/>
          </a:bodyPr>
          <a:lstStyle/>
          <a:p>
            <a:pPr>
              <a:buClr>
                <a:schemeClr val="tx1">
                  <a:lumMod val="65000"/>
                  <a:lumOff val="35000"/>
                </a:schemeClr>
              </a:buClr>
              <a:buSzPct val="108000"/>
              <a:buFont typeface="Arial" panose="020B0604020202020204" pitchFamily="34" charset="0"/>
              <a:buChar char="•"/>
            </a:pPr>
            <a:r>
              <a:rPr lang="en-GB" sz="2000" dirty="0">
                <a:solidFill>
                  <a:srgbClr val="FFFFFF"/>
                </a:solidFill>
              </a:rPr>
              <a:t> There are tens of thousands of academic/scientific journals in existences – perhaps up to 60,000 (Ulrich’s Periodicals Directory)</a:t>
            </a:r>
          </a:p>
          <a:p>
            <a:pPr>
              <a:buClr>
                <a:schemeClr val="tx1">
                  <a:lumMod val="65000"/>
                  <a:lumOff val="35000"/>
                </a:schemeClr>
              </a:buClr>
              <a:buSzPct val="108000"/>
              <a:buFont typeface="Arial" panose="020B0604020202020204" pitchFamily="34" charset="0"/>
              <a:buChar char="•"/>
            </a:pPr>
            <a:r>
              <a:rPr lang="en-GB" sz="2000" dirty="0">
                <a:solidFill>
                  <a:srgbClr val="FFFFFF"/>
                </a:solidFill>
              </a:rPr>
              <a:t> There is a lot of choice – don’t feel you have to submit to the first journal you come across</a:t>
            </a:r>
          </a:p>
          <a:p>
            <a:pPr>
              <a:buClr>
                <a:schemeClr val="tx1">
                  <a:lumMod val="65000"/>
                  <a:lumOff val="35000"/>
                </a:schemeClr>
              </a:buClr>
              <a:buSzPct val="108000"/>
              <a:buFont typeface="Arial" panose="020B0604020202020204" pitchFamily="34" charset="0"/>
              <a:buChar char="•"/>
            </a:pPr>
            <a:r>
              <a:rPr lang="en-GB" sz="2000" dirty="0">
                <a:solidFill>
                  <a:srgbClr val="FFFFFF"/>
                </a:solidFill>
              </a:rPr>
              <a:t> Once you’ve identified a suitable journal*, take 5-10 minutes to check the journal website</a:t>
            </a:r>
          </a:p>
          <a:p>
            <a:pPr marL="0" indent="0">
              <a:buNone/>
            </a:pPr>
            <a:endParaRPr lang="en-GB" sz="2000" dirty="0">
              <a:solidFill>
                <a:srgbClr val="FFFFFF"/>
              </a:solidFill>
            </a:endParaRPr>
          </a:p>
        </p:txBody>
      </p:sp>
    </p:spTree>
    <p:extLst>
      <p:ext uri="{BB962C8B-B14F-4D97-AF65-F5344CB8AC3E}">
        <p14:creationId xmlns:p14="http://schemas.microsoft.com/office/powerpoint/2010/main" val="184562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brary, room, scene&#10;&#10;Description automatically generated">
            <a:extLst>
              <a:ext uri="{FF2B5EF4-FFF2-40B4-BE49-F238E27FC236}">
                <a16:creationId xmlns:a16="http://schemas.microsoft.com/office/drawing/2014/main" id="{AB67F073-0383-4373-8663-3D088D1F86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C9FC8FF-612A-4AB1-89C7-2527E3B7DFDE}"/>
              </a:ext>
            </a:extLst>
          </p:cNvPr>
          <p:cNvSpPr/>
          <p:nvPr/>
        </p:nvSpPr>
        <p:spPr>
          <a:xfrm>
            <a:off x="364306" y="673399"/>
            <a:ext cx="3019132" cy="3359649"/>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sz="2400" dirty="0">
                <a:solidFill>
                  <a:srgbClr val="5784CC"/>
                </a:solidFill>
              </a:rPr>
              <a:t>“Top tier” multidisciplinary journals</a:t>
            </a:r>
          </a:p>
          <a:p>
            <a:pPr algn="ctr" eaLnBrk="1" hangingPunct="1">
              <a:defRPr/>
            </a:pPr>
            <a:endParaRPr lang="en-GB" sz="2000" dirty="0">
              <a:solidFill>
                <a:srgbClr val="5784CC"/>
              </a:solidFill>
            </a:endParaRPr>
          </a:p>
          <a:p>
            <a:pPr marL="285750" indent="-285750">
              <a:buFont typeface="Arial" panose="020B0604020202020204" pitchFamily="34" charset="0"/>
              <a:buChar char="•"/>
              <a:defRPr/>
            </a:pPr>
            <a:r>
              <a:rPr lang="en-GB" sz="2400" dirty="0">
                <a:solidFill>
                  <a:schemeClr val="tx1"/>
                </a:solidFill>
              </a:rPr>
              <a:t>Nature</a:t>
            </a:r>
          </a:p>
          <a:p>
            <a:pPr marL="285750" indent="-285750">
              <a:buFont typeface="Arial" panose="020B0604020202020204" pitchFamily="34" charset="0"/>
              <a:buChar char="•"/>
              <a:defRPr/>
            </a:pPr>
            <a:r>
              <a:rPr lang="en-GB" sz="2400" dirty="0">
                <a:solidFill>
                  <a:schemeClr val="tx1"/>
                </a:solidFill>
              </a:rPr>
              <a:t>Science</a:t>
            </a:r>
          </a:p>
          <a:p>
            <a:pPr marL="285750" indent="-285750">
              <a:buFont typeface="Arial" panose="020B0604020202020204" pitchFamily="34" charset="0"/>
              <a:buChar char="•"/>
              <a:defRPr/>
            </a:pPr>
            <a:r>
              <a:rPr lang="en-GB" sz="2400" dirty="0">
                <a:solidFill>
                  <a:schemeClr val="tx1"/>
                </a:solidFill>
              </a:rPr>
              <a:t>Philosophical Transactions</a:t>
            </a:r>
          </a:p>
          <a:p>
            <a:pPr marL="285750" indent="-285750">
              <a:buFont typeface="Arial" panose="020B0604020202020204" pitchFamily="34" charset="0"/>
              <a:buChar char="•"/>
              <a:defRPr/>
            </a:pPr>
            <a:r>
              <a:rPr lang="en-GB" sz="2400" dirty="0">
                <a:solidFill>
                  <a:schemeClr val="tx1"/>
                </a:solidFill>
              </a:rPr>
              <a:t>PNAS</a:t>
            </a:r>
          </a:p>
        </p:txBody>
      </p:sp>
      <p:sp>
        <p:nvSpPr>
          <p:cNvPr id="5" name="Rectangle 4">
            <a:extLst>
              <a:ext uri="{FF2B5EF4-FFF2-40B4-BE49-F238E27FC236}">
                <a16:creationId xmlns:a16="http://schemas.microsoft.com/office/drawing/2014/main" id="{9B932267-6727-46C5-B379-573999B5C07F}"/>
              </a:ext>
            </a:extLst>
          </p:cNvPr>
          <p:cNvSpPr/>
          <p:nvPr/>
        </p:nvSpPr>
        <p:spPr>
          <a:xfrm>
            <a:off x="4097437" y="967420"/>
            <a:ext cx="4204081" cy="280227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GB" sz="2400" dirty="0">
                <a:solidFill>
                  <a:srgbClr val="C00000"/>
                </a:solidFill>
              </a:rPr>
              <a:t>“Top tier” single field journals</a:t>
            </a:r>
          </a:p>
          <a:p>
            <a:pPr eaLnBrk="1" hangingPunct="1">
              <a:defRPr/>
            </a:pPr>
            <a:endParaRPr lang="en-GB" sz="2400" dirty="0">
              <a:solidFill>
                <a:srgbClr val="C00000"/>
              </a:solidFill>
            </a:endParaRPr>
          </a:p>
          <a:p>
            <a:pPr marL="285750" indent="-285750">
              <a:buFont typeface="Arial" panose="020B0604020202020204" pitchFamily="34" charset="0"/>
              <a:buChar char="•"/>
              <a:defRPr/>
            </a:pPr>
            <a:r>
              <a:rPr lang="en-GB" sz="2400" dirty="0">
                <a:solidFill>
                  <a:schemeClr val="tx1"/>
                </a:solidFill>
              </a:rPr>
              <a:t>Lancet</a:t>
            </a:r>
          </a:p>
          <a:p>
            <a:pPr marL="285750" indent="-285750">
              <a:buFont typeface="Arial" panose="020B0604020202020204" pitchFamily="34" charset="0"/>
              <a:buChar char="•"/>
              <a:defRPr/>
            </a:pPr>
            <a:r>
              <a:rPr lang="en-GB" sz="2400" dirty="0">
                <a:solidFill>
                  <a:schemeClr val="tx1"/>
                </a:solidFill>
              </a:rPr>
              <a:t>Cell</a:t>
            </a:r>
          </a:p>
          <a:p>
            <a:pPr marL="285750" indent="-285750">
              <a:buFont typeface="Arial" panose="020B0604020202020204" pitchFamily="34" charset="0"/>
              <a:buChar char="•"/>
              <a:defRPr/>
            </a:pPr>
            <a:r>
              <a:rPr lang="en-GB" sz="2400" dirty="0">
                <a:solidFill>
                  <a:schemeClr val="tx1"/>
                </a:solidFill>
              </a:rPr>
              <a:t>New England </a:t>
            </a:r>
            <a:r>
              <a:rPr lang="en-GB" sz="2400" dirty="0" err="1">
                <a:solidFill>
                  <a:schemeClr val="tx1"/>
                </a:solidFill>
              </a:rPr>
              <a:t>Jnl</a:t>
            </a:r>
            <a:r>
              <a:rPr lang="en-GB" sz="2400" dirty="0">
                <a:solidFill>
                  <a:schemeClr val="tx1"/>
                </a:solidFill>
              </a:rPr>
              <a:t> of Medicine</a:t>
            </a:r>
          </a:p>
          <a:p>
            <a:pPr marL="285750" indent="-285750">
              <a:buFont typeface="Arial" panose="020B0604020202020204" pitchFamily="34" charset="0"/>
              <a:buChar char="•"/>
              <a:defRPr/>
            </a:pPr>
            <a:r>
              <a:rPr lang="en-GB" sz="2400" dirty="0">
                <a:solidFill>
                  <a:schemeClr val="tx1"/>
                </a:solidFill>
              </a:rPr>
              <a:t>Journal of Political Economy</a:t>
            </a:r>
          </a:p>
          <a:p>
            <a:pPr marL="285750" indent="-285750">
              <a:buFont typeface="Arial" panose="020B0604020202020204" pitchFamily="34" charset="0"/>
              <a:buChar char="•"/>
              <a:defRPr/>
            </a:pPr>
            <a:r>
              <a:rPr lang="en-GB" sz="2400" dirty="0">
                <a:solidFill>
                  <a:schemeClr val="tx1"/>
                </a:solidFill>
              </a:rPr>
              <a:t>Chemical Reviews</a:t>
            </a:r>
          </a:p>
        </p:txBody>
      </p:sp>
      <p:sp>
        <p:nvSpPr>
          <p:cNvPr id="6" name="Rectangle 5">
            <a:extLst>
              <a:ext uri="{FF2B5EF4-FFF2-40B4-BE49-F238E27FC236}">
                <a16:creationId xmlns:a16="http://schemas.microsoft.com/office/drawing/2014/main" id="{269B1A58-E713-400A-B71B-A84D9A308EAF}"/>
              </a:ext>
            </a:extLst>
          </p:cNvPr>
          <p:cNvSpPr/>
          <p:nvPr/>
        </p:nvSpPr>
        <p:spPr>
          <a:xfrm>
            <a:off x="184935" y="4180436"/>
            <a:ext cx="5445303" cy="2530175"/>
          </a:xfrm>
          <a:prstGeom prst="rect">
            <a:avLst/>
          </a:prstGeom>
          <a:solidFill>
            <a:schemeClr val="bg1"/>
          </a:solidFill>
          <a:ln w="57150">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GB" sz="2400" dirty="0">
                <a:solidFill>
                  <a:srgbClr val="7030A0"/>
                </a:solidFill>
              </a:rPr>
              <a:t>International Specialised journals</a:t>
            </a:r>
          </a:p>
          <a:p>
            <a:pPr algn="ctr" eaLnBrk="1" hangingPunct="1">
              <a:defRPr/>
            </a:pPr>
            <a:endParaRPr lang="en-GB" sz="2400" dirty="0">
              <a:solidFill>
                <a:schemeClr val="tx1"/>
              </a:solidFill>
            </a:endParaRPr>
          </a:p>
          <a:p>
            <a:pPr marL="285750" indent="-285750" algn="ctr">
              <a:buFont typeface="Arial" panose="020B0604020202020204" pitchFamily="34" charset="0"/>
              <a:buChar char="•"/>
              <a:defRPr/>
            </a:pPr>
            <a:r>
              <a:rPr lang="en-GB" sz="2400" dirty="0">
                <a:solidFill>
                  <a:schemeClr val="tx1"/>
                </a:solidFill>
              </a:rPr>
              <a:t>Lancet Diabetes and Endocrinology</a:t>
            </a:r>
          </a:p>
          <a:p>
            <a:pPr marL="285750" indent="-285750" algn="ctr">
              <a:buFont typeface="Arial" panose="020B0604020202020204" pitchFamily="34" charset="0"/>
              <a:buChar char="•"/>
              <a:defRPr/>
            </a:pPr>
            <a:r>
              <a:rPr lang="en-GB" sz="2400" dirty="0">
                <a:solidFill>
                  <a:schemeClr val="tx1"/>
                </a:solidFill>
              </a:rPr>
              <a:t>Journal of Supply Chain Management </a:t>
            </a:r>
          </a:p>
          <a:p>
            <a:pPr marL="285750" indent="-285750" algn="ctr">
              <a:buFont typeface="Arial" panose="020B0604020202020204" pitchFamily="34" charset="0"/>
              <a:buChar char="•"/>
              <a:defRPr/>
            </a:pPr>
            <a:r>
              <a:rPr lang="en-GB" sz="2400" dirty="0">
                <a:solidFill>
                  <a:schemeClr val="tx1"/>
                </a:solidFill>
              </a:rPr>
              <a:t>Pavement Research</a:t>
            </a:r>
          </a:p>
          <a:p>
            <a:pPr marL="285750" indent="-285750" algn="ctr">
              <a:buFont typeface="Arial" panose="020B0604020202020204" pitchFamily="34" charset="0"/>
              <a:buChar char="•"/>
              <a:defRPr/>
            </a:pPr>
            <a:r>
              <a:rPr lang="en-GB" sz="2400" dirty="0">
                <a:solidFill>
                  <a:schemeClr val="tx1"/>
                </a:solidFill>
              </a:rPr>
              <a:t>Fungal Diversity</a:t>
            </a:r>
          </a:p>
          <a:p>
            <a:pPr marL="285750" indent="-285750" algn="ctr">
              <a:buFont typeface="Arial" panose="020B0604020202020204" pitchFamily="34" charset="0"/>
              <a:buChar char="•"/>
              <a:defRPr/>
            </a:pPr>
            <a:r>
              <a:rPr lang="en-GB" sz="2400" dirty="0">
                <a:solidFill>
                  <a:schemeClr val="tx1"/>
                </a:solidFill>
              </a:rPr>
              <a:t>Journal of Conflict Resolution</a:t>
            </a:r>
          </a:p>
        </p:txBody>
      </p:sp>
      <p:sp>
        <p:nvSpPr>
          <p:cNvPr id="7" name="Rectangle 6">
            <a:extLst>
              <a:ext uri="{FF2B5EF4-FFF2-40B4-BE49-F238E27FC236}">
                <a16:creationId xmlns:a16="http://schemas.microsoft.com/office/drawing/2014/main" id="{073A8BDE-89D6-4245-9DB7-DC7109CC1628}"/>
              </a:ext>
            </a:extLst>
          </p:cNvPr>
          <p:cNvSpPr/>
          <p:nvPr/>
        </p:nvSpPr>
        <p:spPr>
          <a:xfrm>
            <a:off x="8737193" y="761928"/>
            <a:ext cx="3019132" cy="2944113"/>
          </a:xfrm>
          <a:prstGeom prst="rect">
            <a:avLst/>
          </a:prstGeom>
          <a:solidFill>
            <a:schemeClr val="bg1"/>
          </a:solidFill>
          <a:ln w="57150">
            <a:solidFill>
              <a:srgbClr val="339933"/>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r>
              <a:rPr lang="en-GB" sz="2400" dirty="0">
                <a:solidFill>
                  <a:srgbClr val="339933"/>
                </a:solidFill>
              </a:rPr>
              <a:t>“</a:t>
            </a:r>
            <a:r>
              <a:rPr lang="en-GB" sz="2400" dirty="0" err="1">
                <a:solidFill>
                  <a:srgbClr val="339933"/>
                </a:solidFill>
              </a:rPr>
              <a:t>Megajournals</a:t>
            </a:r>
            <a:r>
              <a:rPr lang="en-GB" sz="2400" dirty="0">
                <a:solidFill>
                  <a:srgbClr val="339933"/>
                </a:solidFill>
              </a:rPr>
              <a:t>”</a:t>
            </a:r>
          </a:p>
          <a:p>
            <a:pPr marL="285750" indent="-285750">
              <a:buFont typeface="Arial" panose="020B0604020202020204" pitchFamily="34" charset="0"/>
              <a:buChar char="•"/>
              <a:defRPr/>
            </a:pPr>
            <a:r>
              <a:rPr lang="en-GB" sz="2400" dirty="0" err="1">
                <a:solidFill>
                  <a:schemeClr val="tx1"/>
                </a:solidFill>
              </a:rPr>
              <a:t>Plos</a:t>
            </a:r>
            <a:r>
              <a:rPr lang="en-GB" sz="2400" dirty="0">
                <a:solidFill>
                  <a:schemeClr val="tx1"/>
                </a:solidFill>
              </a:rPr>
              <a:t> One</a:t>
            </a:r>
          </a:p>
          <a:p>
            <a:pPr marL="285750" indent="-285750">
              <a:buFont typeface="Arial" panose="020B0604020202020204" pitchFamily="34" charset="0"/>
              <a:buChar char="•"/>
              <a:defRPr/>
            </a:pPr>
            <a:r>
              <a:rPr lang="en-GB" sz="2400" dirty="0">
                <a:solidFill>
                  <a:schemeClr val="tx1"/>
                </a:solidFill>
              </a:rPr>
              <a:t>Scientific Reports</a:t>
            </a:r>
          </a:p>
          <a:p>
            <a:pPr marL="285750" indent="-285750">
              <a:buFont typeface="Arial" panose="020B0604020202020204" pitchFamily="34" charset="0"/>
              <a:buChar char="•"/>
              <a:defRPr/>
            </a:pPr>
            <a:r>
              <a:rPr lang="en-GB" sz="2400" dirty="0">
                <a:solidFill>
                  <a:schemeClr val="tx1"/>
                </a:solidFill>
              </a:rPr>
              <a:t>F1000</a:t>
            </a:r>
          </a:p>
          <a:p>
            <a:pPr marL="285750" indent="-285750">
              <a:buFont typeface="Arial" panose="020B0604020202020204" pitchFamily="34" charset="0"/>
              <a:buChar char="•"/>
              <a:defRPr/>
            </a:pPr>
            <a:r>
              <a:rPr lang="en-GB" sz="2400" dirty="0" err="1">
                <a:solidFill>
                  <a:schemeClr val="tx1"/>
                </a:solidFill>
              </a:rPr>
              <a:t>PeerJ</a:t>
            </a:r>
            <a:endParaRPr lang="en-GB" sz="2400" dirty="0">
              <a:solidFill>
                <a:schemeClr val="tx1"/>
              </a:solidFill>
            </a:endParaRPr>
          </a:p>
          <a:p>
            <a:pPr marL="285750" indent="-285750">
              <a:buFont typeface="Arial" panose="020B0604020202020204" pitchFamily="34" charset="0"/>
              <a:buChar char="•"/>
              <a:defRPr/>
            </a:pPr>
            <a:r>
              <a:rPr lang="en-GB" sz="2400" dirty="0" err="1">
                <a:solidFill>
                  <a:schemeClr val="tx1"/>
                </a:solidFill>
              </a:rPr>
              <a:t>SageOpen</a:t>
            </a:r>
            <a:endParaRPr lang="en-GB" sz="2400" dirty="0">
              <a:solidFill>
                <a:schemeClr val="tx1"/>
              </a:solidFill>
            </a:endParaRPr>
          </a:p>
          <a:p>
            <a:pPr algn="ctr" eaLnBrk="1" hangingPunct="1">
              <a:defRPr/>
            </a:pPr>
            <a:endParaRPr lang="en-GB" dirty="0"/>
          </a:p>
        </p:txBody>
      </p:sp>
      <p:sp>
        <p:nvSpPr>
          <p:cNvPr id="8" name="Rectangle 7">
            <a:extLst>
              <a:ext uri="{FF2B5EF4-FFF2-40B4-BE49-F238E27FC236}">
                <a16:creationId xmlns:a16="http://schemas.microsoft.com/office/drawing/2014/main" id="{082A1441-9B88-4050-842D-0879F825C28F}"/>
              </a:ext>
            </a:extLst>
          </p:cNvPr>
          <p:cNvSpPr/>
          <p:nvPr/>
        </p:nvSpPr>
        <p:spPr>
          <a:xfrm>
            <a:off x="6451374" y="3990414"/>
            <a:ext cx="5445303" cy="2759453"/>
          </a:xfrm>
          <a:prstGeom prst="rect">
            <a:avLst/>
          </a:prstGeom>
          <a:solidFill>
            <a:schemeClr val="bg1"/>
          </a:solidFill>
          <a:ln w="571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GB" sz="2400" dirty="0">
                <a:solidFill>
                  <a:srgbClr val="0070C0"/>
                </a:solidFill>
              </a:rPr>
              <a:t>‘Regional’ journals</a:t>
            </a:r>
          </a:p>
          <a:p>
            <a:pPr eaLnBrk="1" hangingPunct="1">
              <a:defRPr/>
            </a:pPr>
            <a:endParaRPr lang="en-GB" sz="2400" dirty="0">
              <a:solidFill>
                <a:schemeClr val="tx1"/>
              </a:solidFill>
            </a:endParaRPr>
          </a:p>
          <a:p>
            <a:pPr marL="285750" indent="-285750">
              <a:buFont typeface="Arial" panose="020B0604020202020204" pitchFamily="34" charset="0"/>
              <a:buChar char="•"/>
              <a:defRPr/>
            </a:pPr>
            <a:r>
              <a:rPr lang="en-GB" sz="2400" dirty="0">
                <a:solidFill>
                  <a:schemeClr val="tx1"/>
                </a:solidFill>
              </a:rPr>
              <a:t>Chinese Journal of Ecology</a:t>
            </a:r>
          </a:p>
          <a:p>
            <a:pPr marL="285750" indent="-285750">
              <a:buFont typeface="Arial" panose="020B0604020202020204" pitchFamily="34" charset="0"/>
              <a:buChar char="•"/>
              <a:defRPr/>
            </a:pPr>
            <a:r>
              <a:rPr lang="en-GB" sz="2400" dirty="0">
                <a:solidFill>
                  <a:schemeClr val="tx1"/>
                </a:solidFill>
              </a:rPr>
              <a:t>Malawi Medical Journal</a:t>
            </a:r>
          </a:p>
          <a:p>
            <a:pPr marL="285750" indent="-285750">
              <a:buFont typeface="Arial" panose="020B0604020202020204" pitchFamily="34" charset="0"/>
              <a:buChar char="•"/>
              <a:defRPr/>
            </a:pPr>
            <a:r>
              <a:rPr lang="en-GB" sz="2400" dirty="0">
                <a:solidFill>
                  <a:schemeClr val="tx1"/>
                </a:solidFill>
              </a:rPr>
              <a:t>Sri Lanka Journal of Psychiatry </a:t>
            </a:r>
          </a:p>
          <a:p>
            <a:pPr marL="285750" indent="-285750">
              <a:buFont typeface="Arial" panose="020B0604020202020204" pitchFamily="34" charset="0"/>
              <a:buChar char="•"/>
              <a:defRPr/>
            </a:pPr>
            <a:r>
              <a:rPr lang="en-GB" sz="2400" dirty="0">
                <a:solidFill>
                  <a:schemeClr val="tx1"/>
                </a:solidFill>
              </a:rPr>
              <a:t>Croatian Medical Journal</a:t>
            </a:r>
          </a:p>
          <a:p>
            <a:pPr marL="285750" indent="-285750">
              <a:buFont typeface="Arial" panose="020B0604020202020204" pitchFamily="34" charset="0"/>
              <a:buChar char="•"/>
              <a:defRPr/>
            </a:pPr>
            <a:r>
              <a:rPr lang="en-GB" sz="2400" dirty="0" err="1">
                <a:solidFill>
                  <a:schemeClr val="tx1"/>
                </a:solidFill>
              </a:rPr>
              <a:t>Revista</a:t>
            </a:r>
            <a:r>
              <a:rPr lang="en-GB" sz="2400" dirty="0">
                <a:solidFill>
                  <a:schemeClr val="tx1"/>
                </a:solidFill>
              </a:rPr>
              <a:t> </a:t>
            </a:r>
            <a:r>
              <a:rPr lang="en-GB" sz="2400" dirty="0" err="1">
                <a:solidFill>
                  <a:schemeClr val="tx1"/>
                </a:solidFill>
              </a:rPr>
              <a:t>Colombiana</a:t>
            </a:r>
            <a:r>
              <a:rPr lang="en-GB" sz="2400" dirty="0">
                <a:solidFill>
                  <a:schemeClr val="tx1"/>
                </a:solidFill>
              </a:rPr>
              <a:t> de </a:t>
            </a:r>
            <a:r>
              <a:rPr lang="en-GB" sz="2400" dirty="0" err="1">
                <a:solidFill>
                  <a:schemeClr val="tx1"/>
                </a:solidFill>
              </a:rPr>
              <a:t>Estadistica</a:t>
            </a:r>
            <a:endParaRPr lang="en-GB" sz="2400" dirty="0">
              <a:solidFill>
                <a:schemeClr val="tx1"/>
              </a:solidFill>
            </a:endParaRPr>
          </a:p>
          <a:p>
            <a:pPr algn="ctr" eaLnBrk="1" hangingPunct="1">
              <a:defRPr/>
            </a:pPr>
            <a:endParaRPr lang="en-GB" dirty="0"/>
          </a:p>
        </p:txBody>
      </p:sp>
      <p:sp>
        <p:nvSpPr>
          <p:cNvPr id="9" name="Rectangle 2">
            <a:extLst>
              <a:ext uri="{FF2B5EF4-FFF2-40B4-BE49-F238E27FC236}">
                <a16:creationId xmlns:a16="http://schemas.microsoft.com/office/drawing/2014/main" id="{18B3172D-8153-4520-A567-6DB7799BDEC9}"/>
              </a:ext>
            </a:extLst>
          </p:cNvPr>
          <p:cNvSpPr>
            <a:spLocks noGrp="1" noChangeArrowheads="1"/>
          </p:cNvSpPr>
          <p:nvPr>
            <p:ph type="title"/>
          </p:nvPr>
        </p:nvSpPr>
        <p:spPr>
          <a:xfrm>
            <a:off x="2554547" y="-33330"/>
            <a:ext cx="8164043" cy="576064"/>
          </a:xfrm>
        </p:spPr>
        <p:txBody>
          <a:bodyPr>
            <a:normAutofit fontScale="90000"/>
          </a:bodyPr>
          <a:lstStyle/>
          <a:p>
            <a:pPr eaLnBrk="1" hangingPunct="1"/>
            <a:r>
              <a:rPr lang="en-US" altLang="en-US" dirty="0">
                <a:solidFill>
                  <a:schemeClr val="bg1"/>
                </a:solidFill>
                <a:effectLst>
                  <a:outerShdw blurRad="50800" dist="38100" dir="2700000" algn="tl" rotWithShape="0">
                    <a:prstClr val="black">
                      <a:alpha val="40000"/>
                    </a:prstClr>
                  </a:outerShdw>
                </a:effectLst>
                <a:latin typeface="Gill Sans MT" panose="020B0502020104020203" pitchFamily="34" charset="0"/>
              </a:rPr>
              <a:t>Different types of academic journal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3880F-7246-6CEF-981A-88512B560DFD}"/>
              </a:ext>
            </a:extLst>
          </p:cNvPr>
          <p:cNvSpPr>
            <a:spLocks noGrp="1"/>
          </p:cNvSpPr>
          <p:nvPr>
            <p:ph type="ctrTitle"/>
          </p:nvPr>
        </p:nvSpPr>
        <p:spPr>
          <a:xfrm>
            <a:off x="883694" y="3121071"/>
            <a:ext cx="4805996" cy="1297115"/>
          </a:xfrm>
        </p:spPr>
        <p:txBody>
          <a:bodyPr anchor="t">
            <a:normAutofit/>
          </a:bodyPr>
          <a:lstStyle/>
          <a:p>
            <a:pPr algn="l"/>
            <a:r>
              <a:rPr lang="en-US" sz="4000" dirty="0">
                <a:solidFill>
                  <a:srgbClr val="0070C0"/>
                </a:solidFill>
              </a:rPr>
              <a:t>Don’t pay to publish</a:t>
            </a:r>
            <a:endParaRPr lang="en-GB" sz="4000" dirty="0">
              <a:solidFill>
                <a:srgbClr val="0070C0"/>
              </a:solidFill>
            </a:endParaRPr>
          </a:p>
        </p:txBody>
      </p:sp>
      <p:grpSp>
        <p:nvGrpSpPr>
          <p:cNvPr id="28" name="Group 27">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9" name="Freeform: Shape 28">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Treasure chest with solid fill">
            <a:extLst>
              <a:ext uri="{FF2B5EF4-FFF2-40B4-BE49-F238E27FC236}">
                <a16:creationId xmlns:a16="http://schemas.microsoft.com/office/drawing/2014/main" id="{4456948D-B254-002A-C4C0-10870DE09C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330649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6251-F4ED-5F15-B802-AB97F4E441F9}"/>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787131C-4F37-34BE-070B-DADB755DCCDE}"/>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4586466"/>
            <a:ext cx="12304889" cy="12273543"/>
          </a:xfrm>
        </p:spPr>
      </p:pic>
      <p:sp>
        <p:nvSpPr>
          <p:cNvPr id="6" name="TextBox 5">
            <a:extLst>
              <a:ext uri="{FF2B5EF4-FFF2-40B4-BE49-F238E27FC236}">
                <a16:creationId xmlns:a16="http://schemas.microsoft.com/office/drawing/2014/main" id="{B8ADCE33-350B-C648-6CA3-5F0143DEA006}"/>
              </a:ext>
            </a:extLst>
          </p:cNvPr>
          <p:cNvSpPr txBox="1"/>
          <p:nvPr/>
        </p:nvSpPr>
        <p:spPr>
          <a:xfrm>
            <a:off x="214489" y="5780782"/>
            <a:ext cx="4492977" cy="1077218"/>
          </a:xfrm>
          <a:prstGeom prst="rect">
            <a:avLst/>
          </a:prstGeom>
          <a:solidFill>
            <a:schemeClr val="bg2">
              <a:lumMod val="50000"/>
              <a:alpha val="99000"/>
            </a:schemeClr>
          </a:solidFill>
        </p:spPr>
        <p:txBody>
          <a:bodyPr wrap="square" rtlCol="0">
            <a:spAutoFit/>
          </a:bodyPr>
          <a:lstStyle/>
          <a:p>
            <a:r>
              <a:rPr lang="en-US" sz="3200" dirty="0">
                <a:solidFill>
                  <a:schemeClr val="bg1"/>
                </a:solidFill>
              </a:rPr>
              <a:t>Know how to play the game of publishing</a:t>
            </a:r>
            <a:endParaRPr lang="en-GB" sz="3200" dirty="0">
              <a:solidFill>
                <a:schemeClr val="bg1"/>
              </a:solidFill>
            </a:endParaRPr>
          </a:p>
        </p:txBody>
      </p:sp>
    </p:spTree>
    <p:extLst>
      <p:ext uri="{BB962C8B-B14F-4D97-AF65-F5344CB8AC3E}">
        <p14:creationId xmlns:p14="http://schemas.microsoft.com/office/powerpoint/2010/main" val="628484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A picture containing building, window&#10;&#10;Description generated with very high confidence">
            <a:extLst>
              <a:ext uri="{FF2B5EF4-FFF2-40B4-BE49-F238E27FC236}">
                <a16:creationId xmlns:a16="http://schemas.microsoft.com/office/drawing/2014/main" id="{7086B0ED-86FF-4467-B1E4-F9BC63DEDCED}"/>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602841" y="378015"/>
            <a:ext cx="1475870" cy="14758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a:extLst>
              <a:ext uri="{FF2B5EF4-FFF2-40B4-BE49-F238E27FC236}">
                <a16:creationId xmlns:a16="http://schemas.microsoft.com/office/drawing/2014/main" id="{DB24824B-2AE5-424B-B1A4-0E236C60102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306378" y="1161730"/>
            <a:ext cx="1749118" cy="17491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generated with high confidence">
            <a:extLst>
              <a:ext uri="{FF2B5EF4-FFF2-40B4-BE49-F238E27FC236}">
                <a16:creationId xmlns:a16="http://schemas.microsoft.com/office/drawing/2014/main" id="{23AB03A5-EA37-41AA-AD3D-4ED45955B9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79748" y="2800836"/>
            <a:ext cx="2144466" cy="3350730"/>
          </a:xfrm>
          <a:prstGeom prst="rect">
            <a:avLst/>
          </a:prstGeom>
        </p:spPr>
      </p:pic>
      <p:pic>
        <p:nvPicPr>
          <p:cNvPr id="4" name="Picture 3" descr="A picture containing vector graphics&#10;&#10;Description generated with very high confidence">
            <a:extLst>
              <a:ext uri="{FF2B5EF4-FFF2-40B4-BE49-F238E27FC236}">
                <a16:creationId xmlns:a16="http://schemas.microsoft.com/office/drawing/2014/main" id="{22936A6F-A3C3-42F5-9EF3-1FF6098960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6919" y="2986173"/>
            <a:ext cx="1409089" cy="2201703"/>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98530E7F-C0EC-4BC1-84F7-B28AF1DF39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80825" y="5046296"/>
            <a:ext cx="1068665" cy="1668161"/>
          </a:xfrm>
          <a:prstGeom prst="rect">
            <a:avLst/>
          </a:prstGeom>
        </p:spPr>
      </p:pic>
      <p:sp>
        <p:nvSpPr>
          <p:cNvPr id="14" name="TextBox 13">
            <a:extLst>
              <a:ext uri="{FF2B5EF4-FFF2-40B4-BE49-F238E27FC236}">
                <a16:creationId xmlns:a16="http://schemas.microsoft.com/office/drawing/2014/main" id="{10049EE6-6D37-3E27-BD06-CF4B5A6E79DD}"/>
              </a:ext>
            </a:extLst>
          </p:cNvPr>
          <p:cNvSpPr txBox="1"/>
          <p:nvPr/>
        </p:nvSpPr>
        <p:spPr>
          <a:xfrm>
            <a:off x="8138254" y="626701"/>
            <a:ext cx="3244478" cy="461665"/>
          </a:xfrm>
          <a:prstGeom prst="rect">
            <a:avLst/>
          </a:prstGeom>
          <a:noFill/>
        </p:spPr>
        <p:txBody>
          <a:bodyPr wrap="none" rtlCol="0">
            <a:spAutoFit/>
          </a:bodyPr>
          <a:lstStyle/>
          <a:p>
            <a:pPr algn="ctr"/>
            <a:r>
              <a:rPr lang="en-GB" sz="2400" dirty="0">
                <a:solidFill>
                  <a:schemeClr val="accent5">
                    <a:lumMod val="75000"/>
                  </a:schemeClr>
                </a:solidFill>
                <a:latin typeface="Gill Sans MT" panose="020B0502020104020203" pitchFamily="34" charset="0"/>
              </a:rPr>
              <a:t>Diamond Open Access??</a:t>
            </a:r>
          </a:p>
        </p:txBody>
      </p:sp>
      <p:sp>
        <p:nvSpPr>
          <p:cNvPr id="16" name="TextBox 15">
            <a:extLst>
              <a:ext uri="{FF2B5EF4-FFF2-40B4-BE49-F238E27FC236}">
                <a16:creationId xmlns:a16="http://schemas.microsoft.com/office/drawing/2014/main" id="{79E1B0C2-9ADB-2DCA-9ED2-2E764FE31FCC}"/>
              </a:ext>
            </a:extLst>
          </p:cNvPr>
          <p:cNvSpPr txBox="1"/>
          <p:nvPr/>
        </p:nvSpPr>
        <p:spPr>
          <a:xfrm>
            <a:off x="1273120" y="3063607"/>
            <a:ext cx="1876219" cy="461665"/>
          </a:xfrm>
          <a:prstGeom prst="rect">
            <a:avLst/>
          </a:prstGeom>
          <a:noFill/>
        </p:spPr>
        <p:txBody>
          <a:bodyPr wrap="none" rtlCol="0">
            <a:spAutoFit/>
          </a:bodyPr>
          <a:lstStyle/>
          <a:p>
            <a:r>
              <a:rPr lang="en-GB" sz="2400" dirty="0">
                <a:solidFill>
                  <a:schemeClr val="tx1">
                    <a:lumMod val="95000"/>
                    <a:lumOff val="5000"/>
                  </a:schemeClr>
                </a:solidFill>
                <a:latin typeface="Gill Sans MT" panose="020B0502020104020203" pitchFamily="34" charset="0"/>
              </a:rPr>
              <a:t>Subscription?</a:t>
            </a:r>
          </a:p>
        </p:txBody>
      </p:sp>
      <p:sp>
        <p:nvSpPr>
          <p:cNvPr id="18" name="TextBox 17">
            <a:extLst>
              <a:ext uri="{FF2B5EF4-FFF2-40B4-BE49-F238E27FC236}">
                <a16:creationId xmlns:a16="http://schemas.microsoft.com/office/drawing/2014/main" id="{52BE17FB-F66F-93AC-7847-85548593418F}"/>
              </a:ext>
            </a:extLst>
          </p:cNvPr>
          <p:cNvSpPr txBox="1"/>
          <p:nvPr/>
        </p:nvSpPr>
        <p:spPr>
          <a:xfrm>
            <a:off x="2577727" y="6156125"/>
            <a:ext cx="1146468" cy="461665"/>
          </a:xfrm>
          <a:prstGeom prst="rect">
            <a:avLst/>
          </a:prstGeom>
          <a:noFill/>
        </p:spPr>
        <p:txBody>
          <a:bodyPr wrap="none" rtlCol="0">
            <a:spAutoFit/>
          </a:bodyPr>
          <a:lstStyle/>
          <a:p>
            <a:r>
              <a:rPr lang="en-GB" sz="2400" dirty="0">
                <a:solidFill>
                  <a:schemeClr val="bg2">
                    <a:lumMod val="50000"/>
                  </a:schemeClr>
                </a:solidFill>
                <a:latin typeface="Gill Sans MT" panose="020B0502020104020203" pitchFamily="34" charset="0"/>
              </a:rPr>
              <a:t>Hybrid?</a:t>
            </a:r>
          </a:p>
        </p:txBody>
      </p:sp>
      <p:sp>
        <p:nvSpPr>
          <p:cNvPr id="20" name="TextBox 19">
            <a:extLst>
              <a:ext uri="{FF2B5EF4-FFF2-40B4-BE49-F238E27FC236}">
                <a16:creationId xmlns:a16="http://schemas.microsoft.com/office/drawing/2014/main" id="{B91D4D3F-253C-73DF-1252-31F129060232}"/>
              </a:ext>
            </a:extLst>
          </p:cNvPr>
          <p:cNvSpPr txBox="1"/>
          <p:nvPr/>
        </p:nvSpPr>
        <p:spPr>
          <a:xfrm>
            <a:off x="4532836" y="5110868"/>
            <a:ext cx="1909177" cy="830997"/>
          </a:xfrm>
          <a:prstGeom prst="rect">
            <a:avLst/>
          </a:prstGeom>
          <a:noFill/>
        </p:spPr>
        <p:txBody>
          <a:bodyPr wrap="none" rtlCol="0">
            <a:spAutoFit/>
          </a:bodyPr>
          <a:lstStyle/>
          <a:p>
            <a:pPr algn="ctr"/>
            <a:r>
              <a:rPr lang="en-GB" sz="2400" dirty="0">
                <a:solidFill>
                  <a:schemeClr val="accent6">
                    <a:lumMod val="75000"/>
                  </a:schemeClr>
                </a:solidFill>
                <a:latin typeface="Gill Sans MT" panose="020B0502020104020203" pitchFamily="34" charset="0"/>
              </a:rPr>
              <a:t>Green </a:t>
            </a:r>
          </a:p>
          <a:p>
            <a:pPr algn="ctr"/>
            <a:r>
              <a:rPr lang="en-GB" sz="2400" dirty="0">
                <a:solidFill>
                  <a:schemeClr val="accent6">
                    <a:lumMod val="75000"/>
                  </a:schemeClr>
                </a:solidFill>
                <a:latin typeface="Gill Sans MT" panose="020B0502020104020203" pitchFamily="34" charset="0"/>
              </a:rPr>
              <a:t>Open Access?</a:t>
            </a:r>
          </a:p>
        </p:txBody>
      </p:sp>
      <p:sp>
        <p:nvSpPr>
          <p:cNvPr id="22" name="TextBox 21">
            <a:extLst>
              <a:ext uri="{FF2B5EF4-FFF2-40B4-BE49-F238E27FC236}">
                <a16:creationId xmlns:a16="http://schemas.microsoft.com/office/drawing/2014/main" id="{BDD3E25F-CC65-BAF9-8217-B016BE299E16}"/>
              </a:ext>
            </a:extLst>
          </p:cNvPr>
          <p:cNvSpPr txBox="1"/>
          <p:nvPr/>
        </p:nvSpPr>
        <p:spPr>
          <a:xfrm>
            <a:off x="7851316" y="5871313"/>
            <a:ext cx="1909177" cy="830997"/>
          </a:xfrm>
          <a:prstGeom prst="rect">
            <a:avLst/>
          </a:prstGeom>
          <a:noFill/>
        </p:spPr>
        <p:txBody>
          <a:bodyPr wrap="none" rtlCol="0">
            <a:spAutoFit/>
          </a:bodyPr>
          <a:lstStyle/>
          <a:p>
            <a:pPr algn="ctr"/>
            <a:r>
              <a:rPr lang="en-GB" sz="2400" dirty="0">
                <a:solidFill>
                  <a:srgbClr val="FFC000"/>
                </a:solidFill>
                <a:latin typeface="Gill Sans MT" panose="020B0502020104020203" pitchFamily="34" charset="0"/>
              </a:rPr>
              <a:t>Gold</a:t>
            </a:r>
          </a:p>
          <a:p>
            <a:pPr algn="ctr"/>
            <a:r>
              <a:rPr lang="en-GB" sz="2400" dirty="0">
                <a:solidFill>
                  <a:srgbClr val="FFC000"/>
                </a:solidFill>
                <a:latin typeface="Gill Sans MT" panose="020B0502020104020203" pitchFamily="34" charset="0"/>
              </a:rPr>
              <a:t>Open Access?</a:t>
            </a:r>
          </a:p>
        </p:txBody>
      </p:sp>
      <p:sp>
        <p:nvSpPr>
          <p:cNvPr id="6" name="TextBox 5">
            <a:extLst>
              <a:ext uri="{FF2B5EF4-FFF2-40B4-BE49-F238E27FC236}">
                <a16:creationId xmlns:a16="http://schemas.microsoft.com/office/drawing/2014/main" id="{73295FEB-39C6-517B-7B4E-DC9173561757}"/>
              </a:ext>
            </a:extLst>
          </p:cNvPr>
          <p:cNvSpPr txBox="1"/>
          <p:nvPr/>
        </p:nvSpPr>
        <p:spPr>
          <a:xfrm>
            <a:off x="0" y="218799"/>
            <a:ext cx="4651402" cy="584775"/>
          </a:xfrm>
          <a:prstGeom prst="rect">
            <a:avLst/>
          </a:prstGeom>
          <a:noFill/>
        </p:spPr>
        <p:txBody>
          <a:bodyPr wrap="none" rtlCol="0">
            <a:spAutoFit/>
          </a:bodyPr>
          <a:lstStyle/>
          <a:p>
            <a:r>
              <a:rPr lang="en-US" sz="3200" dirty="0"/>
              <a:t>The game of ‘Open Access’</a:t>
            </a:r>
            <a:endParaRPr lang="en-GB" sz="3200" dirty="0"/>
          </a:p>
        </p:txBody>
      </p:sp>
    </p:spTree>
    <p:extLst>
      <p:ext uri="{BB962C8B-B14F-4D97-AF65-F5344CB8AC3E}">
        <p14:creationId xmlns:p14="http://schemas.microsoft.com/office/powerpoint/2010/main" val="339705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close up of a keyboard&#10;&#10;Description generated with high confidence">
            <a:extLst>
              <a:ext uri="{FF2B5EF4-FFF2-40B4-BE49-F238E27FC236}">
                <a16:creationId xmlns:a16="http://schemas.microsoft.com/office/drawing/2014/main" id="{26B26BCD-E33A-4B5A-B37A-5DB0EAB56D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92" y="-79651"/>
            <a:ext cx="12143816" cy="8035791"/>
          </a:xfrm>
          <a:prstGeom prst="rect">
            <a:avLst/>
          </a:prstGeom>
        </p:spPr>
      </p:pic>
      <p:sp>
        <p:nvSpPr>
          <p:cNvPr id="2" name="TextBox 4">
            <a:extLst>
              <a:ext uri="{FF2B5EF4-FFF2-40B4-BE49-F238E27FC236}">
                <a16:creationId xmlns:a16="http://schemas.microsoft.com/office/drawing/2014/main" id="{3851BA67-544D-4C74-BF29-13E8F7206184}"/>
              </a:ext>
            </a:extLst>
          </p:cNvPr>
          <p:cNvSpPr txBox="1">
            <a:spLocks noChangeArrowheads="1"/>
          </p:cNvSpPr>
          <p:nvPr/>
        </p:nvSpPr>
        <p:spPr bwMode="auto">
          <a:xfrm>
            <a:off x="572135" y="4257082"/>
            <a:ext cx="2212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Approx. 72% of literature is paywalled*</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3" name="Google Shape;303;p42">
            <a:extLst>
              <a:ext uri="{FF2B5EF4-FFF2-40B4-BE49-F238E27FC236}">
                <a16:creationId xmlns:a16="http://schemas.microsoft.com/office/drawing/2014/main" id="{00581607-22EF-4176-B19D-C2E7100B0DB6}"/>
              </a:ext>
            </a:extLst>
          </p:cNvPr>
          <p:cNvSpPr txBox="1">
            <a:spLocks noGrp="1" noChangeArrowheads="1"/>
          </p:cNvSpPr>
          <p:nvPr/>
        </p:nvSpPr>
        <p:spPr bwMode="auto">
          <a:xfrm>
            <a:off x="187864" y="155930"/>
            <a:ext cx="7555956" cy="662182"/>
          </a:xfrm>
          <a:prstGeom prst="rect">
            <a:avLst/>
          </a:prstGeom>
          <a:solidFill>
            <a:schemeClr val="tx1">
              <a:lumMod val="75000"/>
              <a:lumOff val="25000"/>
              <a:alpha val="66000"/>
            </a:schemeClr>
          </a:solidFill>
          <a:ln>
            <a:noFill/>
          </a:ln>
        </p:spPr>
        <p:txBody>
          <a:bodyPr vert="horz" wrap="none" lIns="108000" tIns="0" rIns="72000" bIns="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Gill Sans MT" panose="020B0502020104020203" pitchFamily="34" charset="0"/>
                <a:ea typeface="Times New Roman" panose="02020603050405020304" pitchFamily="18" charset="0"/>
                <a:cs typeface="Times New Roman" panose="02020603050405020304" pitchFamily="18" charset="0"/>
              </a:rPr>
              <a:t>Different ways to publish your research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 name="TextBox 12">
            <a:extLst>
              <a:ext uri="{FF2B5EF4-FFF2-40B4-BE49-F238E27FC236}">
                <a16:creationId xmlns:a16="http://schemas.microsoft.com/office/drawing/2014/main" id="{9CFE5D69-B4BE-429A-B01D-BE4198F2F96B}"/>
              </a:ext>
            </a:extLst>
          </p:cNvPr>
          <p:cNvSpPr txBox="1">
            <a:spLocks noChangeArrowheads="1"/>
          </p:cNvSpPr>
          <p:nvPr/>
        </p:nvSpPr>
        <p:spPr bwMode="auto">
          <a:xfrm>
            <a:off x="7950794" y="5610138"/>
            <a:ext cx="3997470" cy="646331"/>
          </a:xfrm>
          <a:prstGeom prst="rect">
            <a:avLst/>
          </a:prstGeom>
          <a:gradFill rotWithShape="0">
            <a:gsLst>
              <a:gs pos="0">
                <a:srgbClr val="FFC000"/>
              </a:gs>
              <a:gs pos="74001">
                <a:srgbClr val="C5E0B4"/>
              </a:gs>
              <a:gs pos="83000">
                <a:srgbClr val="92D050"/>
              </a:gs>
              <a:gs pos="100000">
                <a:srgbClr val="00B05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Approx. 45% of literature published in 2015 was Open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14">
            <a:extLst>
              <a:ext uri="{FF2B5EF4-FFF2-40B4-BE49-F238E27FC236}">
                <a16:creationId xmlns:a16="http://schemas.microsoft.com/office/drawing/2014/main" id="{25EF11BF-477B-4962-893F-56011A7EC76A}"/>
              </a:ext>
            </a:extLst>
          </p:cNvPr>
          <p:cNvSpPr txBox="1">
            <a:spLocks noChangeArrowheads="1"/>
          </p:cNvSpPr>
          <p:nvPr/>
        </p:nvSpPr>
        <p:spPr bwMode="auto">
          <a:xfrm>
            <a:off x="7692900" y="6025134"/>
            <a:ext cx="447500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GB"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Piwowar, </a:t>
            </a:r>
            <a:r>
              <a:rPr kumimoji="0" lang="en-GB" altLang="en-US" sz="1400" b="0" i="0" u="none" strike="noStrike" cap="none" normalizeH="0" baseline="0" dirty="0" err="1">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Priem</a:t>
            </a:r>
            <a:r>
              <a:rPr kumimoji="0" lang="en-GB"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et al. (2018)</a:t>
            </a:r>
          </a:p>
          <a:p>
            <a:pPr marR="0" lvl="0" algn="l" defTabSz="914400" rtl="0" eaLnBrk="0" fontAlgn="base" latinLnBrk="0" hangingPunct="0">
              <a:lnSpc>
                <a:spcPct val="100000"/>
              </a:lnSpc>
              <a:spcBef>
                <a:spcPct val="0"/>
              </a:spcBef>
              <a:spcAft>
                <a:spcPct val="0"/>
              </a:spcAft>
              <a:buClrTx/>
              <a:buSzTx/>
              <a:tabLst/>
            </a:pPr>
            <a:r>
              <a:rPr kumimoji="0" lang="en-GB"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https://www.ncbi.nlm.nih.gov/pmc/articles/PMC5815332/</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12">
            <a:extLst>
              <a:ext uri="{FF2B5EF4-FFF2-40B4-BE49-F238E27FC236}">
                <a16:creationId xmlns:a16="http://schemas.microsoft.com/office/drawing/2014/main" id="{0F8AE0F4-C2E9-46E3-86F8-A0EB5FC9DBD5}"/>
              </a:ext>
            </a:extLst>
          </p:cNvPr>
          <p:cNvSpPr txBox="1">
            <a:spLocks noChangeArrowheads="1"/>
          </p:cNvSpPr>
          <p:nvPr/>
        </p:nvSpPr>
        <p:spPr bwMode="auto">
          <a:xfrm>
            <a:off x="8304520" y="225692"/>
            <a:ext cx="3302687" cy="523220"/>
          </a:xfrm>
          <a:prstGeom prst="rect">
            <a:avLst/>
          </a:prstGeom>
          <a:solidFill>
            <a:schemeClr val="tx1">
              <a:alpha val="60000"/>
            </a:scheme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Open access journals</a:t>
            </a:r>
            <a:endParaRPr kumimoji="0" lang="en-US" altLang="en-US" sz="2800" b="0" i="0" u="none" strike="noStrike" cap="none" normalizeH="0" baseline="0" dirty="0">
              <a:ln>
                <a:noFill/>
              </a:ln>
              <a:solidFill>
                <a:srgbClr val="FFC000"/>
              </a:solidFill>
              <a:effectLst/>
              <a:latin typeface="Arial" panose="020B0604020202020204" pitchFamily="34" charset="0"/>
            </a:endParaRPr>
          </a:p>
        </p:txBody>
      </p:sp>
      <p:sp>
        <p:nvSpPr>
          <p:cNvPr id="12" name="Rectangle 19">
            <a:extLst>
              <a:ext uri="{FF2B5EF4-FFF2-40B4-BE49-F238E27FC236}">
                <a16:creationId xmlns:a16="http://schemas.microsoft.com/office/drawing/2014/main" id="{D9F2CE50-1D80-4B1A-8803-454AE88ABB8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8FF82C9-22D8-4BDC-90B5-573164191C44}"/>
                  </a:ext>
                </a:extLst>
              </p:cNvPr>
              <p:cNvGraphicFramePr>
                <a:graphicFrameLocks noChangeAspect="1"/>
              </p:cNvGraphicFramePr>
              <p:nvPr>
                <p:extLst>
                  <p:ext uri="{D42A27DB-BD31-4B8C-83A1-F6EECF244321}">
                    <p14:modId xmlns:p14="http://schemas.microsoft.com/office/powerpoint/2010/main" val="2052688262"/>
                  </p:ext>
                </p:extLst>
              </p:nvPr>
            </p:nvGraphicFramePr>
            <p:xfrm>
              <a:off x="172569" y="3290857"/>
              <a:ext cx="3757347" cy="2113508"/>
            </p:xfrm>
            <a:graphic>
              <a:graphicData uri="http://schemas.microsoft.com/office/powerpoint/2016/slidezoom">
                <pslz:sldZm>
                  <pslz:sldZmObj sldId="259" cId="3735824254">
                    <pslz:zmPr id="{B40FEEFF-24F4-4A11-9451-CD78B8F0765F}"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757347" cy="2113508"/>
                        </a:xfrm>
                        <a:prstGeom prst="rect">
                          <a:avLst/>
                        </a:prstGeom>
                        <a:ln w="38100">
                          <a:solidFill>
                            <a:srgbClr val="0070C0"/>
                          </a:solidFill>
                        </a:ln>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38FF82C9-22D8-4BDC-90B5-573164191C44}"/>
                  </a:ext>
                </a:extLst>
              </p:cNvPr>
              <p:cNvPicPr>
                <a:picLocks noGrp="1" noRot="1" noChangeAspect="1" noMove="1" noResize="1" noEditPoints="1" noAdjustHandles="1" noChangeArrowheads="1" noChangeShapeType="1"/>
              </p:cNvPicPr>
              <p:nvPr/>
            </p:nvPicPr>
            <p:blipFill>
              <a:blip r:embed="rId5"/>
              <a:stretch>
                <a:fillRect/>
              </a:stretch>
            </p:blipFill>
            <p:spPr>
              <a:xfrm>
                <a:off x="172569" y="3290857"/>
                <a:ext cx="3757347" cy="2113508"/>
              </a:xfrm>
              <a:prstGeom prst="rect">
                <a:avLst/>
              </a:prstGeom>
              <a:ln w="38100">
                <a:solidFill>
                  <a:srgbClr val="0070C0"/>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FEA482EB-6B6C-46FC-9E07-B1D97DDA6FFD}"/>
                  </a:ext>
                </a:extLst>
              </p:cNvPr>
              <p:cNvGraphicFramePr>
                <a:graphicFrameLocks noChangeAspect="1"/>
              </p:cNvGraphicFramePr>
              <p:nvPr>
                <p:extLst>
                  <p:ext uri="{D42A27DB-BD31-4B8C-83A1-F6EECF244321}">
                    <p14:modId xmlns:p14="http://schemas.microsoft.com/office/powerpoint/2010/main" val="2744179133"/>
                  </p:ext>
                </p:extLst>
              </p:nvPr>
            </p:nvGraphicFramePr>
            <p:xfrm>
              <a:off x="4239289" y="939733"/>
              <a:ext cx="3730513" cy="2098413"/>
            </p:xfrm>
            <a:graphic>
              <a:graphicData uri="http://schemas.microsoft.com/office/powerpoint/2016/slidezoom">
                <pslz:sldZm>
                  <pslz:sldZmObj sldId="260" cId="3513372787">
                    <pslz:zmPr id="{0410E380-057B-4936-AE5B-44987AF84D56}" transitionDur="1000">
                      <p166:blipFill xmlns:p166="http://schemas.microsoft.com/office/powerpoint/2016/6/main">
                        <a:blip r:embed="rId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730513" cy="2098413"/>
                        </a:xfrm>
                        <a:prstGeom prst="rect">
                          <a:avLst/>
                        </a:prstGeom>
                        <a:ln w="38100">
                          <a:solidFill>
                            <a:srgbClr val="00B050"/>
                          </a:solidFill>
                        </a:ln>
                      </p166:spPr>
                    </pslz:zmPr>
                  </pslz:sldZmObj>
                </pslz:sldZm>
              </a:graphicData>
            </a:graphic>
          </p:graphicFrame>
        </mc:Choice>
        <mc:Fallback xmlns="">
          <p:pic>
            <p:nvPicPr>
              <p:cNvPr id="20" name="Slide Zoom 19">
                <a:hlinkClick r:id="rId7" action="ppaction://hlinksldjump"/>
                <a:extLst>
                  <a:ext uri="{FF2B5EF4-FFF2-40B4-BE49-F238E27FC236}">
                    <a16:creationId xmlns:a16="http://schemas.microsoft.com/office/drawing/2014/main" id="{FEA482EB-6B6C-46FC-9E07-B1D97DDA6FFD}"/>
                  </a:ext>
                </a:extLst>
              </p:cNvPr>
              <p:cNvPicPr>
                <a:picLocks noGrp="1" noRot="1" noChangeAspect="1" noMove="1" noResize="1" noEditPoints="1" noAdjustHandles="1" noChangeArrowheads="1" noChangeShapeType="1"/>
              </p:cNvPicPr>
              <p:nvPr/>
            </p:nvPicPr>
            <p:blipFill>
              <a:blip r:embed="rId8"/>
              <a:stretch>
                <a:fillRect/>
              </a:stretch>
            </p:blipFill>
            <p:spPr>
              <a:xfrm>
                <a:off x="4239289" y="939733"/>
                <a:ext cx="3730513" cy="2098413"/>
              </a:xfrm>
              <a:prstGeom prst="rect">
                <a:avLst/>
              </a:prstGeom>
              <a:ln w="38100">
                <a:solidFill>
                  <a:srgbClr val="00B050"/>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CC3DBE5-020A-4D40-9F72-A74104B9DF3A}"/>
                  </a:ext>
                </a:extLst>
              </p:cNvPr>
              <p:cNvGraphicFramePr>
                <a:graphicFrameLocks noChangeAspect="1"/>
              </p:cNvGraphicFramePr>
              <p:nvPr>
                <p:extLst>
                  <p:ext uri="{D42A27DB-BD31-4B8C-83A1-F6EECF244321}">
                    <p14:modId xmlns:p14="http://schemas.microsoft.com/office/powerpoint/2010/main" val="793441488"/>
                  </p:ext>
                </p:extLst>
              </p:nvPr>
            </p:nvGraphicFramePr>
            <p:xfrm>
              <a:off x="4114976" y="3279675"/>
              <a:ext cx="3813916" cy="2145328"/>
            </p:xfrm>
            <a:graphic>
              <a:graphicData uri="http://schemas.microsoft.com/office/powerpoint/2016/slidezoom">
                <pslz:sldZm>
                  <pslz:sldZmObj sldId="261" cId="329207020">
                    <pslz:zmPr id="{8C61306B-B6E8-4F6C-BC8F-CC67CA965694}" transitionDur="1000">
                      <p166:blipFill xmlns:p166="http://schemas.microsoft.com/office/powerpoint/2016/6/main">
                        <a:blip r:embed="rId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813916" cy="2145328"/>
                        </a:xfrm>
                        <a:prstGeom prst="rect">
                          <a:avLst/>
                        </a:prstGeom>
                        <a:ln w="38100">
                          <a:solidFill>
                            <a:srgbClr val="00B050"/>
                          </a:solidFill>
                        </a:ln>
                      </p166:spPr>
                    </pslz:zmPr>
                  </pslz:sldZmObj>
                </pslz:sldZm>
              </a:graphicData>
            </a:graphic>
          </p:graphicFrame>
        </mc:Choice>
        <mc:Fallback xmlns="">
          <p:pic>
            <p:nvPicPr>
              <p:cNvPr id="23" name="Slide Zoom 22">
                <a:hlinkClick r:id="rId10" action="ppaction://hlinksldjump"/>
                <a:extLst>
                  <a:ext uri="{FF2B5EF4-FFF2-40B4-BE49-F238E27FC236}">
                    <a16:creationId xmlns:a16="http://schemas.microsoft.com/office/drawing/2014/main" id="{ECC3DBE5-020A-4D40-9F72-A74104B9DF3A}"/>
                  </a:ext>
                </a:extLst>
              </p:cNvPr>
              <p:cNvPicPr>
                <a:picLocks noGrp="1" noRot="1" noChangeAspect="1" noMove="1" noResize="1" noEditPoints="1" noAdjustHandles="1" noChangeArrowheads="1" noChangeShapeType="1"/>
              </p:cNvPicPr>
              <p:nvPr/>
            </p:nvPicPr>
            <p:blipFill>
              <a:blip r:embed="rId11"/>
              <a:stretch>
                <a:fillRect/>
              </a:stretch>
            </p:blipFill>
            <p:spPr>
              <a:xfrm>
                <a:off x="4114976" y="3279675"/>
                <a:ext cx="3813916" cy="2145328"/>
              </a:xfrm>
              <a:prstGeom prst="rect">
                <a:avLst/>
              </a:prstGeom>
              <a:ln w="38100">
                <a:solidFill>
                  <a:srgbClr val="00B050"/>
                </a:solidFill>
              </a:ln>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8001F48-F405-49F9-835B-C887B0142241}"/>
                  </a:ext>
                </a:extLst>
              </p:cNvPr>
              <p:cNvGraphicFramePr>
                <a:graphicFrameLocks noChangeAspect="1"/>
              </p:cNvGraphicFramePr>
              <p:nvPr>
                <p:extLst>
                  <p:ext uri="{D42A27DB-BD31-4B8C-83A1-F6EECF244321}">
                    <p14:modId xmlns:p14="http://schemas.microsoft.com/office/powerpoint/2010/main" val="4082278814"/>
                  </p:ext>
                </p:extLst>
              </p:nvPr>
            </p:nvGraphicFramePr>
            <p:xfrm>
              <a:off x="8134347" y="929004"/>
              <a:ext cx="3813917" cy="2145328"/>
            </p:xfrm>
            <a:graphic>
              <a:graphicData uri="http://schemas.microsoft.com/office/powerpoint/2016/slidezoom">
                <pslz:sldZm>
                  <pslz:sldZmObj sldId="262" cId="1837085049">
                    <pslz:zmPr id="{84DDAD9C-9920-402A-A6CD-29381FF7EE1F}" transitionDur="1000">
                      <p166:blipFill xmlns:p166="http://schemas.microsoft.com/office/powerpoint/2016/6/main">
                        <a:blip r:embed="rId12"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813917" cy="2145328"/>
                        </a:xfrm>
                        <a:prstGeom prst="rect">
                          <a:avLst/>
                        </a:prstGeom>
                        <a:ln w="38100">
                          <a:solidFill>
                            <a:schemeClr val="accent4"/>
                          </a:solidFill>
                        </a:ln>
                      </p166:spPr>
                    </pslz:zmPr>
                  </pslz:sldZmObj>
                </pslz:sldZm>
              </a:graphicData>
            </a:graphic>
          </p:graphicFrame>
        </mc:Choice>
        <mc:Fallback xmlns="">
          <p:pic>
            <p:nvPicPr>
              <p:cNvPr id="25" name="Slide Zoom 24">
                <a:hlinkClick r:id="rId13" action="ppaction://hlinksldjump"/>
                <a:extLst>
                  <a:ext uri="{FF2B5EF4-FFF2-40B4-BE49-F238E27FC236}">
                    <a16:creationId xmlns:a16="http://schemas.microsoft.com/office/drawing/2014/main" id="{C8001F48-F405-49F9-835B-C887B0142241}"/>
                  </a:ext>
                </a:extLst>
              </p:cNvPr>
              <p:cNvPicPr>
                <a:picLocks noGrp="1" noRot="1" noChangeAspect="1" noMove="1" noResize="1" noEditPoints="1" noAdjustHandles="1" noChangeArrowheads="1" noChangeShapeType="1"/>
              </p:cNvPicPr>
              <p:nvPr/>
            </p:nvPicPr>
            <p:blipFill>
              <a:blip r:embed="rId14"/>
              <a:stretch>
                <a:fillRect/>
              </a:stretch>
            </p:blipFill>
            <p:spPr>
              <a:xfrm>
                <a:off x="8134347" y="929004"/>
                <a:ext cx="3813917" cy="2145328"/>
              </a:xfrm>
              <a:prstGeom prst="rect">
                <a:avLst/>
              </a:prstGeom>
              <a:ln w="38100">
                <a:solidFill>
                  <a:schemeClr val="accent4"/>
                </a:solidFill>
              </a:ln>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3A97D63F-11E8-4F2B-976E-57CCE235B1CE}"/>
                  </a:ext>
                </a:extLst>
              </p:cNvPr>
              <p:cNvGraphicFramePr>
                <a:graphicFrameLocks noChangeAspect="1"/>
              </p:cNvGraphicFramePr>
              <p:nvPr>
                <p:extLst>
                  <p:ext uri="{D42A27DB-BD31-4B8C-83A1-F6EECF244321}">
                    <p14:modId xmlns:p14="http://schemas.microsoft.com/office/powerpoint/2010/main" val="2972651251"/>
                  </p:ext>
                </p:extLst>
              </p:nvPr>
            </p:nvGraphicFramePr>
            <p:xfrm>
              <a:off x="8134347" y="3259035"/>
              <a:ext cx="3813917" cy="2145328"/>
            </p:xfrm>
            <a:graphic>
              <a:graphicData uri="http://schemas.microsoft.com/office/powerpoint/2016/slidezoom">
                <pslz:sldZm>
                  <pslz:sldZmObj sldId="263" cId="59572683">
                    <pslz:zmPr id="{1A72738D-7358-4D16-A5D0-C373CE29304E}" transitionDur="1000">
                      <p166:blipFill xmlns:p166="http://schemas.microsoft.com/office/powerpoint/2016/6/main">
                        <a:blip r:embed="rId1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813917" cy="2145328"/>
                        </a:xfrm>
                        <a:prstGeom prst="rect">
                          <a:avLst/>
                        </a:prstGeom>
                        <a:ln w="38100">
                          <a:solidFill>
                            <a:srgbClr val="FFC000"/>
                          </a:solidFill>
                        </a:ln>
                        <a:effectLst>
                          <a:outerShdw blurRad="50800" dist="50800" dir="5400000" algn="ctr" rotWithShape="0">
                            <a:schemeClr val="accent1">
                              <a:lumMod val="40000"/>
                              <a:lumOff val="60000"/>
                            </a:schemeClr>
                          </a:outerShdw>
                        </a:effectLst>
                      </p166:spPr>
                    </pslz:zmPr>
                  </pslz:sldZmObj>
                </pslz:sldZm>
              </a:graphicData>
            </a:graphic>
          </p:graphicFrame>
        </mc:Choice>
        <mc:Fallback xmlns="">
          <p:pic>
            <p:nvPicPr>
              <p:cNvPr id="27" name="Slide Zoom 26">
                <a:hlinkClick r:id="rId16" action="ppaction://hlinksldjump"/>
                <a:extLst>
                  <a:ext uri="{FF2B5EF4-FFF2-40B4-BE49-F238E27FC236}">
                    <a16:creationId xmlns:a16="http://schemas.microsoft.com/office/drawing/2014/main" id="{3A97D63F-11E8-4F2B-976E-57CCE235B1CE}"/>
                  </a:ext>
                </a:extLst>
              </p:cNvPr>
              <p:cNvPicPr>
                <a:picLocks noGrp="1" noRot="1" noChangeAspect="1" noMove="1" noResize="1" noEditPoints="1" noAdjustHandles="1" noChangeArrowheads="1" noChangeShapeType="1"/>
              </p:cNvPicPr>
              <p:nvPr/>
            </p:nvPicPr>
            <p:blipFill>
              <a:blip r:embed="rId17"/>
              <a:stretch>
                <a:fillRect/>
              </a:stretch>
            </p:blipFill>
            <p:spPr>
              <a:xfrm>
                <a:off x="8134347" y="3259035"/>
                <a:ext cx="3813917" cy="2145328"/>
              </a:xfrm>
              <a:prstGeom prst="rect">
                <a:avLst/>
              </a:prstGeom>
              <a:ln w="38100">
                <a:solidFill>
                  <a:srgbClr val="FFC000"/>
                </a:solidFill>
              </a:ln>
              <a:effectLst>
                <a:outerShdw blurRad="50800" dist="50800" dir="5400000" algn="ctr" rotWithShape="0">
                  <a:schemeClr val="accent1">
                    <a:lumMod val="40000"/>
                    <a:lumOff val="6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6667A45-D1A7-4124-8BA6-2957FC471F2D}"/>
                  </a:ext>
                </a:extLst>
              </p:cNvPr>
              <p:cNvGraphicFramePr>
                <a:graphicFrameLocks noChangeAspect="1"/>
              </p:cNvGraphicFramePr>
              <p:nvPr>
                <p:extLst>
                  <p:ext uri="{D42A27DB-BD31-4B8C-83A1-F6EECF244321}">
                    <p14:modId xmlns:p14="http://schemas.microsoft.com/office/powerpoint/2010/main" val="2334901938"/>
                  </p:ext>
                </p:extLst>
              </p:nvPr>
            </p:nvGraphicFramePr>
            <p:xfrm>
              <a:off x="199246" y="947783"/>
              <a:ext cx="3730515" cy="2098414"/>
            </p:xfrm>
            <a:graphic>
              <a:graphicData uri="http://schemas.microsoft.com/office/powerpoint/2016/slidezoom">
                <pslz:sldZm>
                  <pslz:sldZmObj sldId="258" cId="2161721349">
                    <pslz:zmPr id="{B36842A5-AF95-4D4C-8FEA-8CF78416807A}" transitionDur="1000">
                      <p166:blipFill xmlns:p166="http://schemas.microsoft.com/office/powerpoint/2016/6/main">
                        <a:blip r:embed="rId1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3730515" cy="2098414"/>
                        </a:xfrm>
                        <a:prstGeom prst="rect">
                          <a:avLst/>
                        </a:prstGeom>
                        <a:ln w="38100">
                          <a:solidFill>
                            <a:schemeClr val="tx1">
                              <a:lumMod val="75000"/>
                              <a:lumOff val="25000"/>
                            </a:schemeClr>
                          </a:solidFill>
                        </a:ln>
                      </p166:spPr>
                    </pslz:zmPr>
                  </pslz:sldZmObj>
                </pslz:sldZm>
              </a:graphicData>
            </a:graphic>
          </p:graphicFrame>
        </mc:Choice>
        <mc:Fallback xmlns="">
          <p:pic>
            <p:nvPicPr>
              <p:cNvPr id="14" name="Slide Zoom 13">
                <a:hlinkClick r:id="rId19" action="ppaction://hlinksldjump"/>
                <a:extLst>
                  <a:ext uri="{FF2B5EF4-FFF2-40B4-BE49-F238E27FC236}">
                    <a16:creationId xmlns:a16="http://schemas.microsoft.com/office/drawing/2014/main" id="{F6667A45-D1A7-4124-8BA6-2957FC471F2D}"/>
                  </a:ext>
                </a:extLst>
              </p:cNvPr>
              <p:cNvPicPr>
                <a:picLocks noGrp="1" noRot="1" noChangeAspect="1" noMove="1" noResize="1" noEditPoints="1" noAdjustHandles="1" noChangeArrowheads="1" noChangeShapeType="1"/>
              </p:cNvPicPr>
              <p:nvPr/>
            </p:nvPicPr>
            <p:blipFill>
              <a:blip r:embed="rId20"/>
              <a:stretch>
                <a:fillRect/>
              </a:stretch>
            </p:blipFill>
            <p:spPr>
              <a:xfrm>
                <a:off x="199246" y="947783"/>
                <a:ext cx="3730515" cy="2098414"/>
              </a:xfrm>
              <a:prstGeom prst="rect">
                <a:avLst/>
              </a:prstGeom>
              <a:ln w="38100">
                <a:solidFill>
                  <a:schemeClr val="tx1">
                    <a:lumMod val="75000"/>
                    <a:lumOff val="25000"/>
                  </a:schemeClr>
                </a:solidFill>
              </a:ln>
            </p:spPr>
          </p:pic>
        </mc:Fallback>
      </mc:AlternateContent>
      <p:sp>
        <p:nvSpPr>
          <p:cNvPr id="16" name="Arrow: Right 15">
            <a:extLst>
              <a:ext uri="{FF2B5EF4-FFF2-40B4-BE49-F238E27FC236}">
                <a16:creationId xmlns:a16="http://schemas.microsoft.com/office/drawing/2014/main" id="{B675A9AE-2262-497C-B690-1EFBBBCC1EE5}"/>
              </a:ext>
            </a:extLst>
          </p:cNvPr>
          <p:cNvSpPr/>
          <p:nvPr/>
        </p:nvSpPr>
        <p:spPr>
          <a:xfrm>
            <a:off x="3699803" y="1833674"/>
            <a:ext cx="653255" cy="457200"/>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Arrow: Right 18">
            <a:extLst>
              <a:ext uri="{FF2B5EF4-FFF2-40B4-BE49-F238E27FC236}">
                <a16:creationId xmlns:a16="http://schemas.microsoft.com/office/drawing/2014/main" id="{58717860-F880-4EDE-9DEF-1B2DC8A2CCBC}"/>
              </a:ext>
            </a:extLst>
          </p:cNvPr>
          <p:cNvSpPr/>
          <p:nvPr/>
        </p:nvSpPr>
        <p:spPr>
          <a:xfrm rot="5400000">
            <a:off x="5652869" y="2940525"/>
            <a:ext cx="469617" cy="457200"/>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Arrow: Down 16">
            <a:extLst>
              <a:ext uri="{FF2B5EF4-FFF2-40B4-BE49-F238E27FC236}">
                <a16:creationId xmlns:a16="http://schemas.microsoft.com/office/drawing/2014/main" id="{0EE98DEA-3289-4545-A3DE-8DF05D33DBE3}"/>
              </a:ext>
            </a:extLst>
          </p:cNvPr>
          <p:cNvSpPr/>
          <p:nvPr/>
        </p:nvSpPr>
        <p:spPr>
          <a:xfrm>
            <a:off x="1830535" y="2906180"/>
            <a:ext cx="353060" cy="4696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1A2BB47-48A9-439B-8430-981004154EC0}"/>
                  </a:ext>
                </a:extLst>
              </p:cNvPr>
              <p:cNvGraphicFramePr>
                <a:graphicFrameLocks noChangeAspect="1"/>
              </p:cNvGraphicFramePr>
              <p:nvPr>
                <p:extLst>
                  <p:ext uri="{D42A27DB-BD31-4B8C-83A1-F6EECF244321}">
                    <p14:modId xmlns:p14="http://schemas.microsoft.com/office/powerpoint/2010/main" val="737807688"/>
                  </p:ext>
                </p:extLst>
              </p:nvPr>
            </p:nvGraphicFramePr>
            <p:xfrm>
              <a:off x="438594" y="5577785"/>
              <a:ext cx="2187431" cy="1230429"/>
            </p:xfrm>
            <a:graphic>
              <a:graphicData uri="http://schemas.microsoft.com/office/powerpoint/2016/slidezoom">
                <pslz:sldZm>
                  <pslz:sldZmObj sldId="692" cId="2922010388">
                    <pslz:zmPr id="{45EA44F5-7EB8-4CEB-B7A7-DA00DAC4F09E}" transitionDur="1000">
                      <p166:blipFill xmlns:p166="http://schemas.microsoft.com/office/powerpoint/2016/6/main">
                        <a:blip r:embed="rId2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187431" cy="1230429"/>
                        </a:xfrm>
                        <a:prstGeom prst="rect">
                          <a:avLst/>
                        </a:prstGeom>
                        <a:ln w="3175">
                          <a:solidFill>
                            <a:prstClr val="ltGray"/>
                          </a:solidFill>
                        </a:ln>
                      </p166:spPr>
                    </pslz:zmPr>
                  </pslz:sldZmObj>
                </pslz:sldZm>
              </a:graphicData>
            </a:graphic>
          </p:graphicFrame>
        </mc:Choice>
        <mc:Fallback xmlns="">
          <p:pic>
            <p:nvPicPr>
              <p:cNvPr id="7" name="Slide Zoom 6">
                <a:hlinkClick r:id="rId22" action="ppaction://hlinksldjump"/>
                <a:extLst>
                  <a:ext uri="{FF2B5EF4-FFF2-40B4-BE49-F238E27FC236}">
                    <a16:creationId xmlns:a16="http://schemas.microsoft.com/office/drawing/2014/main" id="{01A2BB47-48A9-439B-8430-981004154EC0}"/>
                  </a:ext>
                </a:extLst>
              </p:cNvPr>
              <p:cNvPicPr>
                <a:picLocks noGrp="1" noRot="1" noChangeAspect="1" noMove="1" noResize="1" noEditPoints="1" noAdjustHandles="1" noChangeArrowheads="1" noChangeShapeType="1"/>
              </p:cNvPicPr>
              <p:nvPr/>
            </p:nvPicPr>
            <p:blipFill>
              <a:blip r:embed="rId23"/>
              <a:stretch>
                <a:fillRect/>
              </a:stretch>
            </p:blipFill>
            <p:spPr>
              <a:xfrm>
                <a:off x="438594" y="5577785"/>
                <a:ext cx="2187431" cy="12304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10668C83-4595-431E-BA9B-36506B3749DA}"/>
                  </a:ext>
                </a:extLst>
              </p:cNvPr>
              <p:cNvGraphicFramePr>
                <a:graphicFrameLocks noChangeAspect="1"/>
              </p:cNvGraphicFramePr>
              <p:nvPr>
                <p:extLst>
                  <p:ext uri="{D42A27DB-BD31-4B8C-83A1-F6EECF244321}">
                    <p14:modId xmlns:p14="http://schemas.microsoft.com/office/powerpoint/2010/main" val="2930433111"/>
                  </p:ext>
                </p:extLst>
              </p:nvPr>
            </p:nvGraphicFramePr>
            <p:xfrm>
              <a:off x="2868852" y="5577786"/>
              <a:ext cx="2187431" cy="1230430"/>
            </p:xfrm>
            <a:graphic>
              <a:graphicData uri="http://schemas.microsoft.com/office/powerpoint/2016/slidezoom">
                <pslz:sldZm>
                  <pslz:sldZmObj sldId="693" cId="1751043878">
                    <pslz:zmPr id="{06745003-712C-43B1-A474-A10159F83871}" transitionDur="1000">
                      <p166:blipFill xmlns:p166="http://schemas.microsoft.com/office/powerpoint/2016/6/main">
                        <a:blip r:embed="rId2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187431" cy="1230430"/>
                        </a:xfrm>
                        <a:prstGeom prst="rect">
                          <a:avLst/>
                        </a:prstGeom>
                        <a:ln w="3175">
                          <a:solidFill>
                            <a:prstClr val="ltGray"/>
                          </a:solidFill>
                        </a:ln>
                      </p166:spPr>
                    </pslz:zmPr>
                  </pslz:sldZmObj>
                </pslz:sldZm>
              </a:graphicData>
            </a:graphic>
          </p:graphicFrame>
        </mc:Choice>
        <mc:Fallback xmlns="">
          <p:pic>
            <p:nvPicPr>
              <p:cNvPr id="11" name="Slide Zoom 10">
                <a:hlinkClick r:id="rId25" action="ppaction://hlinksldjump"/>
                <a:extLst>
                  <a:ext uri="{FF2B5EF4-FFF2-40B4-BE49-F238E27FC236}">
                    <a16:creationId xmlns:a16="http://schemas.microsoft.com/office/drawing/2014/main" id="{10668C83-4595-431E-BA9B-36506B3749DA}"/>
                  </a:ext>
                </a:extLst>
              </p:cNvPr>
              <p:cNvPicPr>
                <a:picLocks noGrp="1" noRot="1" noChangeAspect="1" noMove="1" noResize="1" noEditPoints="1" noAdjustHandles="1" noChangeArrowheads="1" noChangeShapeType="1"/>
              </p:cNvPicPr>
              <p:nvPr/>
            </p:nvPicPr>
            <p:blipFill>
              <a:blip r:embed="rId26"/>
              <a:stretch>
                <a:fillRect/>
              </a:stretch>
            </p:blipFill>
            <p:spPr>
              <a:xfrm>
                <a:off x="2868852" y="5577786"/>
                <a:ext cx="2187431" cy="12304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CFC924E-6A77-4AB3-BB7D-EA2B36EDE44A}"/>
                  </a:ext>
                </a:extLst>
              </p:cNvPr>
              <p:cNvGraphicFramePr>
                <a:graphicFrameLocks noChangeAspect="1"/>
              </p:cNvGraphicFramePr>
              <p:nvPr>
                <p:extLst>
                  <p:ext uri="{D42A27DB-BD31-4B8C-83A1-F6EECF244321}">
                    <p14:modId xmlns:p14="http://schemas.microsoft.com/office/powerpoint/2010/main" val="2813580627"/>
                  </p:ext>
                </p:extLst>
              </p:nvPr>
            </p:nvGraphicFramePr>
            <p:xfrm>
              <a:off x="5299110" y="5577784"/>
              <a:ext cx="2187431" cy="1230430"/>
            </p:xfrm>
            <a:graphic>
              <a:graphicData uri="http://schemas.microsoft.com/office/powerpoint/2016/slidezoom">
                <pslz:sldZm>
                  <pslz:sldZmObj sldId="264" cId="1408151634">
                    <pslz:zmPr id="{10764D1F-E9DB-4A18-A6CC-478C6BFE8797}" transitionDur="1000">
                      <p166:blipFill xmlns:p166="http://schemas.microsoft.com/office/powerpoint/2016/6/main">
                        <a:blip r:embed="rId2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187431" cy="1230430"/>
                        </a:xfrm>
                        <a:prstGeom prst="rect">
                          <a:avLst/>
                        </a:prstGeom>
                        <a:ln w="3175">
                          <a:solidFill>
                            <a:prstClr val="ltGray"/>
                          </a:solidFill>
                        </a:ln>
                      </p166:spPr>
                    </pslz:zmPr>
                  </pslz:sldZmObj>
                </pslz:sldZm>
              </a:graphicData>
            </a:graphic>
          </p:graphicFrame>
        </mc:Choice>
        <mc:Fallback xmlns="">
          <p:pic>
            <p:nvPicPr>
              <p:cNvPr id="10" name="Slide Zoom 9">
                <a:hlinkClick r:id="rId28" action="ppaction://hlinksldjump"/>
                <a:extLst>
                  <a:ext uri="{FF2B5EF4-FFF2-40B4-BE49-F238E27FC236}">
                    <a16:creationId xmlns:a16="http://schemas.microsoft.com/office/drawing/2014/main" id="{1CFC924E-6A77-4AB3-BB7D-EA2B36EDE44A}"/>
                  </a:ext>
                </a:extLst>
              </p:cNvPr>
              <p:cNvPicPr>
                <a:picLocks noGrp="1" noRot="1" noChangeAspect="1" noMove="1" noResize="1" noEditPoints="1" noAdjustHandles="1" noChangeArrowheads="1" noChangeShapeType="1"/>
              </p:cNvPicPr>
              <p:nvPr/>
            </p:nvPicPr>
            <p:blipFill>
              <a:blip r:embed="rId29"/>
              <a:stretch>
                <a:fillRect/>
              </a:stretch>
            </p:blipFill>
            <p:spPr>
              <a:xfrm>
                <a:off x="5299110" y="5577784"/>
                <a:ext cx="2187431" cy="1230430"/>
              </a:xfrm>
              <a:prstGeom prst="rect">
                <a:avLst/>
              </a:prstGeom>
              <a:ln w="3175">
                <a:solidFill>
                  <a:prstClr val="ltGray"/>
                </a:solidFill>
              </a:ln>
            </p:spPr>
          </p:pic>
        </mc:Fallback>
      </mc:AlternateContent>
    </p:spTree>
    <p:extLst>
      <p:ext uri="{BB962C8B-B14F-4D97-AF65-F5344CB8AC3E}">
        <p14:creationId xmlns:p14="http://schemas.microsoft.com/office/powerpoint/2010/main" val="364217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9BC54E-022F-434F-B15C-FAB49C3D3A5D}"/>
              </a:ext>
            </a:extLst>
          </p:cNvPr>
          <p:cNvSpPr txBox="1"/>
          <p:nvPr/>
        </p:nvSpPr>
        <p:spPr>
          <a:xfrm>
            <a:off x="955523" y="290951"/>
            <a:ext cx="7533722" cy="1754326"/>
          </a:xfrm>
          <a:prstGeom prst="rect">
            <a:avLst/>
          </a:prstGeom>
          <a:noFill/>
        </p:spPr>
        <p:txBody>
          <a:bodyPr wrap="square" rtlCol="0">
            <a:spAutoFit/>
          </a:bodyPr>
          <a:lstStyle/>
          <a:p>
            <a:r>
              <a:rPr lang="en-GB" sz="5400" dirty="0">
                <a:solidFill>
                  <a:schemeClr val="bg2">
                    <a:lumMod val="50000"/>
                  </a:schemeClr>
                </a:solidFill>
                <a:latin typeface="Gill Sans MT" panose="020B0502020104020203" pitchFamily="34" charset="0"/>
              </a:rPr>
              <a:t>Publish in a subscription journal</a:t>
            </a:r>
          </a:p>
        </p:txBody>
      </p:sp>
      <p:pic>
        <p:nvPicPr>
          <p:cNvPr id="3" name="Picture 16">
            <a:extLst>
              <a:ext uri="{FF2B5EF4-FFF2-40B4-BE49-F238E27FC236}">
                <a16:creationId xmlns:a16="http://schemas.microsoft.com/office/drawing/2014/main" id="{49F254A4-A929-4F0A-A35C-941175CE998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2223" y="412124"/>
            <a:ext cx="2246670" cy="2246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F6ED7C-1978-4385-8EDA-0DD8FC8ED177}"/>
              </a:ext>
            </a:extLst>
          </p:cNvPr>
          <p:cNvSpPr txBox="1"/>
          <p:nvPr/>
        </p:nvSpPr>
        <p:spPr>
          <a:xfrm>
            <a:off x="270218" y="2319214"/>
            <a:ext cx="11369716" cy="4339650"/>
          </a:xfrm>
          <a:prstGeom prst="rect">
            <a:avLst/>
          </a:prstGeom>
          <a:noFill/>
        </p:spPr>
        <p:txBody>
          <a:bodyPr wrap="none" rtlCol="0">
            <a:spAutoFit/>
          </a:bodyPr>
          <a:lstStyle/>
          <a:p>
            <a:pPr marL="857250" indent="-857250">
              <a:buFont typeface="Arial" panose="020B0604020202020204" pitchFamily="34" charset="0"/>
              <a:buChar char="•"/>
            </a:pPr>
            <a:r>
              <a:rPr lang="en-GB" sz="6000" dirty="0">
                <a:solidFill>
                  <a:schemeClr val="bg2">
                    <a:lumMod val="50000"/>
                  </a:schemeClr>
                </a:solidFill>
              </a:rPr>
              <a:t>No fee for authors</a:t>
            </a:r>
          </a:p>
          <a:p>
            <a:pPr marL="857250" indent="-857250">
              <a:buFont typeface="Arial" panose="020B0604020202020204" pitchFamily="34" charset="0"/>
              <a:buChar char="•"/>
            </a:pPr>
            <a:r>
              <a:rPr lang="en-GB" sz="6000" dirty="0">
                <a:solidFill>
                  <a:schemeClr val="bg2">
                    <a:lumMod val="50000"/>
                  </a:schemeClr>
                </a:solidFill>
              </a:rPr>
              <a:t>Readers pay to access</a:t>
            </a:r>
          </a:p>
          <a:p>
            <a:pPr marL="857250" indent="-857250">
              <a:buFont typeface="Arial" panose="020B0604020202020204" pitchFamily="34" charset="0"/>
              <a:buChar char="•"/>
            </a:pPr>
            <a:r>
              <a:rPr lang="en-GB" sz="6000" dirty="0">
                <a:solidFill>
                  <a:schemeClr val="bg2">
                    <a:lumMod val="50000"/>
                  </a:schemeClr>
                </a:solidFill>
              </a:rPr>
              <a:t>Subscriptions paid by library</a:t>
            </a:r>
          </a:p>
          <a:p>
            <a:pPr marL="857250" indent="-857250">
              <a:buFont typeface="Arial" panose="020B0604020202020204" pitchFamily="34" charset="0"/>
              <a:buChar char="•"/>
            </a:pPr>
            <a:r>
              <a:rPr lang="en-GB" sz="6000" dirty="0">
                <a:solidFill>
                  <a:schemeClr val="bg2">
                    <a:lumMod val="50000"/>
                  </a:schemeClr>
                </a:solidFill>
              </a:rPr>
              <a:t>Approximately 72% of literature*</a:t>
            </a:r>
          </a:p>
          <a:p>
            <a:endParaRPr lang="en-GB" dirty="0"/>
          </a:p>
          <a:p>
            <a:endParaRPr lang="en-GB" dirty="0"/>
          </a:p>
        </p:txBody>
      </p:sp>
      <p:sp>
        <p:nvSpPr>
          <p:cNvPr id="6" name="Rectangle: Rounded Corners 5">
            <a:extLst>
              <a:ext uri="{FF2B5EF4-FFF2-40B4-BE49-F238E27FC236}">
                <a16:creationId xmlns:a16="http://schemas.microsoft.com/office/drawing/2014/main" id="{91CF14B0-0B71-8D13-0487-4029EA772D1E}"/>
              </a:ext>
            </a:extLst>
          </p:cNvPr>
          <p:cNvSpPr/>
          <p:nvPr/>
        </p:nvSpPr>
        <p:spPr>
          <a:xfrm>
            <a:off x="7834488" y="410476"/>
            <a:ext cx="4210755" cy="27190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b="1" u="sng" dirty="0"/>
              <a:t>Hack </a:t>
            </a:r>
            <a:r>
              <a:rPr lang="en-GB" sz="3200" b="1" u="sng" dirty="0"/>
              <a:t>Card!</a:t>
            </a:r>
          </a:p>
          <a:p>
            <a:pPr algn="ctr"/>
            <a:r>
              <a:rPr lang="en-GB" sz="2400" dirty="0"/>
              <a:t>Green Open Access</a:t>
            </a:r>
          </a:p>
          <a:p>
            <a:pPr algn="ctr"/>
            <a:r>
              <a:rPr lang="en-GB" sz="2400" dirty="0"/>
              <a:t>You can self-archive your paper and share publicly</a:t>
            </a:r>
            <a:endParaRPr lang="en-US" sz="2400" dirty="0"/>
          </a:p>
        </p:txBody>
      </p:sp>
    </p:spTree>
    <p:extLst>
      <p:ext uri="{BB962C8B-B14F-4D97-AF65-F5344CB8AC3E}">
        <p14:creationId xmlns:p14="http://schemas.microsoft.com/office/powerpoint/2010/main" val="216172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E529-BC2E-4F84-AE0E-61A73E19F6EE}"/>
              </a:ext>
            </a:extLst>
          </p:cNvPr>
          <p:cNvSpPr>
            <a:spLocks noGrp="1"/>
          </p:cNvSpPr>
          <p:nvPr>
            <p:ph type="title"/>
          </p:nvPr>
        </p:nvSpPr>
        <p:spPr/>
        <p:txBody>
          <a:bodyPr>
            <a:normAutofit/>
          </a:bodyPr>
          <a:lstStyle/>
          <a:p>
            <a:r>
              <a:rPr lang="en-GB" sz="7200" b="1" dirty="0">
                <a:solidFill>
                  <a:srgbClr val="0070C0"/>
                </a:solidFill>
                <a:latin typeface="Gill Sans MT" panose="020B0502020104020203" pitchFamily="34" charset="0"/>
              </a:rPr>
              <a:t>Hybrid route</a:t>
            </a:r>
          </a:p>
        </p:txBody>
      </p:sp>
      <p:sp>
        <p:nvSpPr>
          <p:cNvPr id="3" name="Content Placeholder 2">
            <a:extLst>
              <a:ext uri="{FF2B5EF4-FFF2-40B4-BE49-F238E27FC236}">
                <a16:creationId xmlns:a16="http://schemas.microsoft.com/office/drawing/2014/main" id="{461D7B5F-1246-4A0C-A260-252D299EB884}"/>
              </a:ext>
            </a:extLst>
          </p:cNvPr>
          <p:cNvSpPr>
            <a:spLocks noGrp="1"/>
          </p:cNvSpPr>
          <p:nvPr>
            <p:ph idx="1"/>
          </p:nvPr>
        </p:nvSpPr>
        <p:spPr>
          <a:xfrm>
            <a:off x="343802" y="1528928"/>
            <a:ext cx="9894479" cy="4587059"/>
          </a:xfrm>
        </p:spPr>
        <p:txBody>
          <a:bodyPr>
            <a:normAutofit fontScale="92500"/>
          </a:bodyPr>
          <a:lstStyle/>
          <a:p>
            <a:r>
              <a:rPr lang="en-GB" sz="4000" dirty="0">
                <a:solidFill>
                  <a:srgbClr val="0070C0"/>
                </a:solidFill>
              </a:rPr>
              <a:t>A mixture of paywalled and Open Access articles</a:t>
            </a:r>
          </a:p>
          <a:p>
            <a:r>
              <a:rPr lang="en-GB" sz="4000" dirty="0">
                <a:solidFill>
                  <a:srgbClr val="0070C0"/>
                </a:solidFill>
              </a:rPr>
              <a:t>Most subscription journals now offer this option</a:t>
            </a:r>
          </a:p>
          <a:p>
            <a:r>
              <a:rPr lang="en-US" altLang="en-US" sz="40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Authors pay an Article Processing Charge (APC)</a:t>
            </a:r>
          </a:p>
          <a:p>
            <a:r>
              <a:rPr lang="en-US" altLang="en-US" sz="40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Often ‘high impact’ journals with established reputation</a:t>
            </a:r>
          </a:p>
          <a:p>
            <a:r>
              <a:rPr lang="en-US" altLang="en-US" sz="40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High cost - average APC is £2095</a:t>
            </a:r>
          </a:p>
          <a:p>
            <a:endParaRPr lang="en-GB" dirty="0"/>
          </a:p>
        </p:txBody>
      </p:sp>
      <p:pic>
        <p:nvPicPr>
          <p:cNvPr id="7" name="Picture 6" descr="A picture containing clipart&#10;&#10;Description automatically generated">
            <a:extLst>
              <a:ext uri="{FF2B5EF4-FFF2-40B4-BE49-F238E27FC236}">
                <a16:creationId xmlns:a16="http://schemas.microsoft.com/office/drawing/2014/main" id="{986E5777-0DDD-43E4-9B56-5F4F90EA09CD}"/>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9500"/>
                    </a14:imgEffect>
                    <a14:imgEffect>
                      <a14:brightnessContrast bright="3000" contrast="18000"/>
                    </a14:imgEffect>
                  </a14:imgLayer>
                </a14:imgProps>
              </a:ext>
              <a:ext uri="{28A0092B-C50C-407E-A947-70E740481C1C}">
                <a14:useLocalDpi xmlns:a14="http://schemas.microsoft.com/office/drawing/2010/main"/>
              </a:ext>
            </a:extLst>
          </a:blip>
          <a:stretch>
            <a:fillRect/>
          </a:stretch>
        </p:blipFill>
        <p:spPr>
          <a:xfrm>
            <a:off x="10098989" y="365125"/>
            <a:ext cx="1640000" cy="2560000"/>
          </a:xfrm>
          <a:prstGeom prst="rect">
            <a:avLst/>
          </a:prstGeom>
        </p:spPr>
      </p:pic>
      <p:sp>
        <p:nvSpPr>
          <p:cNvPr id="4" name="Rectangle: Rounded Corners 3">
            <a:extLst>
              <a:ext uri="{FF2B5EF4-FFF2-40B4-BE49-F238E27FC236}">
                <a16:creationId xmlns:a16="http://schemas.microsoft.com/office/drawing/2014/main" id="{FADAA286-9C73-B982-B0F5-DD4C27FB9C99}"/>
              </a:ext>
            </a:extLst>
          </p:cNvPr>
          <p:cNvSpPr/>
          <p:nvPr/>
        </p:nvSpPr>
        <p:spPr>
          <a:xfrm>
            <a:off x="7834488" y="410476"/>
            <a:ext cx="4210755" cy="271904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3200" b="1" u="sng" dirty="0"/>
              <a:t>Hack </a:t>
            </a:r>
            <a:r>
              <a:rPr lang="en-GB" sz="3200" b="1" u="sng" dirty="0"/>
              <a:t>Card!</a:t>
            </a:r>
          </a:p>
          <a:p>
            <a:pPr algn="ctr"/>
            <a:r>
              <a:rPr lang="en-GB" sz="2400" dirty="0"/>
              <a:t>APC Waiver</a:t>
            </a:r>
          </a:p>
          <a:p>
            <a:pPr algn="ctr"/>
            <a:r>
              <a:rPr lang="en-GB" sz="2400" dirty="0"/>
              <a:t>Ask for a waiver or discount if you are a citizen of an Low or Middle-income country</a:t>
            </a:r>
            <a:endParaRPr lang="en-US" sz="2400" dirty="0"/>
          </a:p>
        </p:txBody>
      </p:sp>
    </p:spTree>
    <p:extLst>
      <p:ext uri="{BB962C8B-B14F-4D97-AF65-F5344CB8AC3E}">
        <p14:creationId xmlns:p14="http://schemas.microsoft.com/office/powerpoint/2010/main" val="373582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5E91-426E-4DFD-84C4-DD9A8536BC87}"/>
              </a:ext>
            </a:extLst>
          </p:cNvPr>
          <p:cNvSpPr>
            <a:spLocks noGrp="1"/>
          </p:cNvSpPr>
          <p:nvPr>
            <p:ph type="title"/>
          </p:nvPr>
        </p:nvSpPr>
        <p:spPr>
          <a:xfrm>
            <a:off x="542063" y="346075"/>
            <a:ext cx="10515600" cy="1325563"/>
          </a:xfrm>
        </p:spPr>
        <p:txBody>
          <a:bodyPr>
            <a:normAutofit/>
          </a:bodyPr>
          <a:lstStyle/>
          <a:p>
            <a:r>
              <a:rPr lang="en-GB" b="1" dirty="0">
                <a:solidFill>
                  <a:srgbClr val="FFC000"/>
                </a:solidFill>
                <a:latin typeface="Gill Sans MT" panose="020B0502020104020203" pitchFamily="34" charset="0"/>
              </a:rPr>
              <a:t>Commercial Open Access Journals</a:t>
            </a:r>
          </a:p>
        </p:txBody>
      </p:sp>
      <p:sp>
        <p:nvSpPr>
          <p:cNvPr id="3" name="Content Placeholder 2">
            <a:extLst>
              <a:ext uri="{FF2B5EF4-FFF2-40B4-BE49-F238E27FC236}">
                <a16:creationId xmlns:a16="http://schemas.microsoft.com/office/drawing/2014/main" id="{545D5359-5959-4E7D-9893-35433C3E1437}"/>
              </a:ext>
            </a:extLst>
          </p:cNvPr>
          <p:cNvSpPr>
            <a:spLocks noGrp="1"/>
          </p:cNvSpPr>
          <p:nvPr>
            <p:ph idx="1"/>
          </p:nvPr>
        </p:nvSpPr>
        <p:spPr>
          <a:xfrm>
            <a:off x="838200" y="1825625"/>
            <a:ext cx="10515600" cy="4686300"/>
          </a:xfrm>
        </p:spPr>
        <p:txBody>
          <a:bodyPr>
            <a:normAutofit/>
          </a:bodyPr>
          <a:lstStyle/>
          <a:p>
            <a:r>
              <a:rPr lang="en-GB" sz="4800" dirty="0"/>
              <a:t>AKA Gold Open Access</a:t>
            </a:r>
          </a:p>
          <a:p>
            <a:r>
              <a:rPr lang="en-GB" sz="4800" dirty="0"/>
              <a:t>Free to read and share</a:t>
            </a:r>
          </a:p>
          <a:p>
            <a:r>
              <a:rPr lang="en-GB" sz="4800" dirty="0"/>
              <a:t>$ Pay to Publish $*</a:t>
            </a:r>
          </a:p>
          <a:p>
            <a:r>
              <a:rPr lang="en-GB" sz="4800" dirty="0"/>
              <a:t>Article Processing Charges $100 to $4000 (average $1640) </a:t>
            </a:r>
          </a:p>
          <a:p>
            <a:endParaRPr lang="en-GB" sz="4800" dirty="0"/>
          </a:p>
        </p:txBody>
      </p:sp>
      <p:pic>
        <p:nvPicPr>
          <p:cNvPr id="4" name="Picture 3" descr="A close up of a sign&#10;&#10;Description generated with high confidence">
            <a:extLst>
              <a:ext uri="{FF2B5EF4-FFF2-40B4-BE49-F238E27FC236}">
                <a16:creationId xmlns:a16="http://schemas.microsoft.com/office/drawing/2014/main" id="{43967FBA-8192-483B-8B15-0EC3D275F1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9850" y="842084"/>
            <a:ext cx="1655626" cy="2586916"/>
          </a:xfrm>
          <a:prstGeom prst="rect">
            <a:avLst/>
          </a:prstGeom>
        </p:spPr>
      </p:pic>
      <p:sp>
        <p:nvSpPr>
          <p:cNvPr id="5" name="Rectangle: Rounded Corners 4">
            <a:extLst>
              <a:ext uri="{FF2B5EF4-FFF2-40B4-BE49-F238E27FC236}">
                <a16:creationId xmlns:a16="http://schemas.microsoft.com/office/drawing/2014/main" id="{18C429BB-5D80-AFE3-1E4E-C65E8607DD29}"/>
              </a:ext>
            </a:extLst>
          </p:cNvPr>
          <p:cNvSpPr/>
          <p:nvPr/>
        </p:nvSpPr>
        <p:spPr>
          <a:xfrm>
            <a:off x="7778044" y="1295658"/>
            <a:ext cx="4210755" cy="271904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3200" b="1" u="sng" dirty="0"/>
              <a:t>Hack </a:t>
            </a:r>
            <a:r>
              <a:rPr lang="en-GB" sz="3200" b="1" u="sng" dirty="0"/>
              <a:t>Card!</a:t>
            </a:r>
          </a:p>
          <a:p>
            <a:pPr algn="ctr"/>
            <a:r>
              <a:rPr lang="en-GB" sz="2400" dirty="0"/>
              <a:t>APC Waiver</a:t>
            </a:r>
          </a:p>
          <a:p>
            <a:pPr algn="ctr"/>
            <a:r>
              <a:rPr lang="en-GB" sz="2400" dirty="0"/>
              <a:t>Ask for a waiver or discount if you are a citizen of an Low or Middle-income country</a:t>
            </a:r>
            <a:endParaRPr lang="en-US" sz="2400" dirty="0"/>
          </a:p>
        </p:txBody>
      </p:sp>
    </p:spTree>
    <p:extLst>
      <p:ext uri="{BB962C8B-B14F-4D97-AF65-F5344CB8AC3E}">
        <p14:creationId xmlns:p14="http://schemas.microsoft.com/office/powerpoint/2010/main" val="18370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B584-DA2A-4493-AA11-3A9C3C028FDA}"/>
              </a:ext>
            </a:extLst>
          </p:cNvPr>
          <p:cNvSpPr>
            <a:spLocks noGrp="1"/>
          </p:cNvSpPr>
          <p:nvPr>
            <p:ph type="title"/>
          </p:nvPr>
        </p:nvSpPr>
        <p:spPr/>
        <p:txBody>
          <a:bodyPr>
            <a:normAutofit fontScale="90000"/>
          </a:bodyPr>
          <a:lstStyle/>
          <a:p>
            <a:r>
              <a:rPr lang="en-GB" sz="5400" b="1" dirty="0">
                <a:solidFill>
                  <a:srgbClr val="0070C0"/>
                </a:solidFill>
                <a:latin typeface="Gill Sans MT" panose="020B0502020104020203" pitchFamily="34" charset="0"/>
              </a:rPr>
              <a:t>Free Open Access Journals </a:t>
            </a:r>
            <a:br>
              <a:rPr lang="en-GB" sz="5400" b="1" dirty="0">
                <a:solidFill>
                  <a:srgbClr val="0070C0"/>
                </a:solidFill>
                <a:latin typeface="Gill Sans MT" panose="020B0502020104020203" pitchFamily="34" charset="0"/>
              </a:rPr>
            </a:br>
            <a:r>
              <a:rPr lang="en-GB" b="1" dirty="0">
                <a:solidFill>
                  <a:srgbClr val="0070C0"/>
                </a:solidFill>
                <a:latin typeface="Gill Sans MT" panose="020B0502020104020203" pitchFamily="34" charset="0"/>
              </a:rPr>
              <a:t>(no hack required)</a:t>
            </a:r>
            <a:endParaRPr lang="en-GB" sz="5400" b="1" dirty="0">
              <a:solidFill>
                <a:srgbClr val="0070C0"/>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FE0CBF36-89BE-44FA-85F1-7D72B0E2D78D}"/>
              </a:ext>
            </a:extLst>
          </p:cNvPr>
          <p:cNvSpPr>
            <a:spLocks noGrp="1"/>
          </p:cNvSpPr>
          <p:nvPr>
            <p:ph idx="1"/>
          </p:nvPr>
        </p:nvSpPr>
        <p:spPr>
          <a:xfrm>
            <a:off x="374717" y="1825624"/>
            <a:ext cx="10682945" cy="4856529"/>
          </a:xfrm>
        </p:spPr>
        <p:txBody>
          <a:bodyPr>
            <a:noAutofit/>
          </a:bodyPr>
          <a:lstStyle/>
          <a:p>
            <a:r>
              <a:rPr lang="en-GB" sz="5400" dirty="0"/>
              <a:t>AKA Diamond / Platinum Open Access</a:t>
            </a:r>
          </a:p>
          <a:p>
            <a:r>
              <a:rPr lang="en-GB" sz="5400" dirty="0"/>
              <a:t>Free to read and share</a:t>
            </a:r>
          </a:p>
          <a:p>
            <a:r>
              <a:rPr lang="en-GB" sz="5400" dirty="0"/>
              <a:t>NO charge for authors to publish</a:t>
            </a:r>
          </a:p>
          <a:p>
            <a:r>
              <a:rPr lang="en-GB" sz="5400" dirty="0"/>
              <a:t>See DOAJ.org for thousands of examples</a:t>
            </a:r>
          </a:p>
        </p:txBody>
      </p:sp>
      <p:pic>
        <p:nvPicPr>
          <p:cNvPr id="4" name="Picture 3" descr="A close up of a sign&#10;&#10;Description generated with high confidence">
            <a:extLst>
              <a:ext uri="{FF2B5EF4-FFF2-40B4-BE49-F238E27FC236}">
                <a16:creationId xmlns:a16="http://schemas.microsoft.com/office/drawing/2014/main" id="{592936E6-73C5-4229-8AF2-2E90C2DD24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9850" y="842084"/>
            <a:ext cx="1655626" cy="2586916"/>
          </a:xfrm>
          <a:prstGeom prst="rect">
            <a:avLst/>
          </a:prstGeom>
        </p:spPr>
      </p:pic>
      <p:pic>
        <p:nvPicPr>
          <p:cNvPr id="5" name="Picture 2" descr="A picture containing building, window&#10;&#10;Description generated with very high confidence">
            <a:extLst>
              <a:ext uri="{FF2B5EF4-FFF2-40B4-BE49-F238E27FC236}">
                <a16:creationId xmlns:a16="http://schemas.microsoft.com/office/drawing/2014/main" id="{6A888E9B-DD22-4168-BA75-2EBBA88DC2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98042" y="4001294"/>
            <a:ext cx="1519241" cy="1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2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B494-9A09-0377-9931-D86074A45843}"/>
              </a:ext>
            </a:extLst>
          </p:cNvPr>
          <p:cNvSpPr>
            <a:spLocks noGrp="1"/>
          </p:cNvSpPr>
          <p:nvPr>
            <p:ph type="title"/>
          </p:nvPr>
        </p:nvSpPr>
        <p:spPr/>
        <p:txBody>
          <a:bodyPr/>
          <a:lstStyle/>
          <a:p>
            <a:r>
              <a:rPr lang="en-GB" dirty="0">
                <a:solidFill>
                  <a:srgbClr val="0070C0"/>
                </a:solidFill>
              </a:rPr>
              <a:t>Coming up….</a:t>
            </a:r>
          </a:p>
        </p:txBody>
      </p:sp>
      <p:sp>
        <p:nvSpPr>
          <p:cNvPr id="3" name="Content Placeholder 2">
            <a:extLst>
              <a:ext uri="{FF2B5EF4-FFF2-40B4-BE49-F238E27FC236}">
                <a16:creationId xmlns:a16="http://schemas.microsoft.com/office/drawing/2014/main" id="{EAD4B2DE-0A43-263F-887E-8394B48E8A7D}"/>
              </a:ext>
            </a:extLst>
          </p:cNvPr>
          <p:cNvSpPr>
            <a:spLocks noGrp="1"/>
          </p:cNvSpPr>
          <p:nvPr>
            <p:ph idx="1"/>
          </p:nvPr>
        </p:nvSpPr>
        <p:spPr/>
        <p:txBody>
          <a:bodyPr>
            <a:normAutofit/>
          </a:bodyPr>
          <a:lstStyle/>
          <a:p>
            <a:r>
              <a:rPr lang="en-GB" sz="3600" dirty="0">
                <a:solidFill>
                  <a:srgbClr val="7030A0"/>
                </a:solidFill>
              </a:rPr>
              <a:t>Quick introduction and </a:t>
            </a:r>
            <a:r>
              <a:rPr lang="en-GB" sz="3600" dirty="0" err="1">
                <a:solidFill>
                  <a:srgbClr val="7030A0"/>
                </a:solidFill>
              </a:rPr>
              <a:t>mentimeter</a:t>
            </a:r>
            <a:endParaRPr lang="en-GB" sz="3600" dirty="0">
              <a:solidFill>
                <a:srgbClr val="7030A0"/>
              </a:solidFill>
            </a:endParaRPr>
          </a:p>
          <a:p>
            <a:r>
              <a:rPr lang="en-GB" sz="3600" dirty="0">
                <a:solidFill>
                  <a:srgbClr val="00B050"/>
                </a:solidFill>
              </a:rPr>
              <a:t>Understanding journal publishing and Open Access</a:t>
            </a:r>
          </a:p>
          <a:p>
            <a:r>
              <a:rPr lang="en-GB" sz="3600" dirty="0">
                <a:solidFill>
                  <a:srgbClr val="C00000"/>
                </a:solidFill>
              </a:rPr>
              <a:t>Avoiding ‘predatory’ journals and publishers</a:t>
            </a:r>
          </a:p>
          <a:p>
            <a:r>
              <a:rPr lang="en-GB" sz="3600" dirty="0">
                <a:solidFill>
                  <a:srgbClr val="00B0F0"/>
                </a:solidFill>
              </a:rPr>
              <a:t>Let’s look at some journals together! / Q&amp;A</a:t>
            </a:r>
          </a:p>
        </p:txBody>
      </p:sp>
    </p:spTree>
    <p:extLst>
      <p:ext uri="{BB962C8B-B14F-4D97-AF65-F5344CB8AC3E}">
        <p14:creationId xmlns:p14="http://schemas.microsoft.com/office/powerpoint/2010/main" val="310002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3E14-F5A6-4259-8323-A355A1DA03EB}"/>
              </a:ext>
            </a:extLst>
          </p:cNvPr>
          <p:cNvSpPr>
            <a:spLocks noGrp="1"/>
          </p:cNvSpPr>
          <p:nvPr>
            <p:ph type="title"/>
          </p:nvPr>
        </p:nvSpPr>
        <p:spPr>
          <a:xfrm>
            <a:off x="838200" y="184150"/>
            <a:ext cx="10515600" cy="1325563"/>
          </a:xfrm>
        </p:spPr>
        <p:txBody>
          <a:bodyPr>
            <a:normAutofit/>
          </a:bodyPr>
          <a:lstStyle/>
          <a:p>
            <a:r>
              <a:rPr lang="en-GB" sz="7200" b="1" dirty="0">
                <a:solidFill>
                  <a:srgbClr val="00B050"/>
                </a:solidFill>
                <a:latin typeface="Gill Sans MT" panose="020B0502020104020203" pitchFamily="34" charset="0"/>
              </a:rPr>
              <a:t>Green Open Access</a:t>
            </a:r>
          </a:p>
        </p:txBody>
      </p:sp>
      <p:sp>
        <p:nvSpPr>
          <p:cNvPr id="3" name="Content Placeholder 2">
            <a:extLst>
              <a:ext uri="{FF2B5EF4-FFF2-40B4-BE49-F238E27FC236}">
                <a16:creationId xmlns:a16="http://schemas.microsoft.com/office/drawing/2014/main" id="{BFD13C31-65BB-4269-9921-D3976553A55F}"/>
              </a:ext>
            </a:extLst>
          </p:cNvPr>
          <p:cNvSpPr>
            <a:spLocks noGrp="1"/>
          </p:cNvSpPr>
          <p:nvPr>
            <p:ph idx="1"/>
          </p:nvPr>
        </p:nvSpPr>
        <p:spPr>
          <a:xfrm>
            <a:off x="558018" y="1484051"/>
            <a:ext cx="9526616" cy="5052131"/>
          </a:xfrm>
        </p:spPr>
        <p:txBody>
          <a:bodyPr>
            <a:normAutofit/>
          </a:bodyPr>
          <a:lstStyle/>
          <a:p>
            <a:r>
              <a:rPr lang="en-GB" b="1" dirty="0"/>
              <a:t>No charge </a:t>
            </a:r>
            <a:r>
              <a:rPr lang="en-GB" dirty="0"/>
              <a:t>for authors and readers</a:t>
            </a:r>
          </a:p>
          <a:p>
            <a:r>
              <a:rPr lang="en-GB" dirty="0"/>
              <a:t>Author publicly deposits a final version of the peer-reviewed paper in: </a:t>
            </a:r>
          </a:p>
          <a:p>
            <a:pPr lvl="1"/>
            <a:r>
              <a:rPr lang="en-GB" dirty="0"/>
              <a:t>Institutional Repository</a:t>
            </a:r>
          </a:p>
          <a:p>
            <a:pPr lvl="1"/>
            <a:r>
              <a:rPr lang="en-GB" dirty="0"/>
              <a:t>Subject Repository – </a:t>
            </a:r>
            <a:r>
              <a:rPr lang="en-GB" dirty="0" err="1"/>
              <a:t>arXiv</a:t>
            </a:r>
            <a:r>
              <a:rPr lang="en-GB" dirty="0"/>
              <a:t>, PubMed Central, SSRN</a:t>
            </a:r>
          </a:p>
          <a:p>
            <a:pPr lvl="1"/>
            <a:r>
              <a:rPr lang="en-GB" dirty="0"/>
              <a:t>Personal website, blog or social media (</a:t>
            </a:r>
            <a:r>
              <a:rPr lang="en-GB" dirty="0" err="1"/>
              <a:t>e.g</a:t>
            </a:r>
            <a:r>
              <a:rPr lang="en-GB" dirty="0"/>
              <a:t> ResearchGate)</a:t>
            </a:r>
          </a:p>
          <a:p>
            <a:r>
              <a:rPr lang="en-GB" dirty="0"/>
              <a:t>There might be an embargo period of (6 months to 2 years) </a:t>
            </a:r>
          </a:p>
          <a:p>
            <a:r>
              <a:rPr lang="en-GB" dirty="0"/>
              <a:t>Another option is to deposit the pre-print version (before peer review) on a pre-print server such as </a:t>
            </a:r>
            <a:r>
              <a:rPr lang="en-GB" dirty="0" err="1"/>
              <a:t>arXiv</a:t>
            </a:r>
            <a:r>
              <a:rPr lang="en-GB" dirty="0"/>
              <a:t>, </a:t>
            </a:r>
            <a:r>
              <a:rPr lang="en-GB" dirty="0" err="1"/>
              <a:t>bioRxiv</a:t>
            </a:r>
            <a:r>
              <a:rPr lang="en-GB" dirty="0"/>
              <a:t>, AfricArXiv, </a:t>
            </a:r>
            <a:r>
              <a:rPr lang="en-GB" dirty="0" err="1"/>
              <a:t>PeerJ</a:t>
            </a:r>
            <a:r>
              <a:rPr lang="en-GB" dirty="0"/>
              <a:t> preprints</a:t>
            </a:r>
          </a:p>
          <a:p>
            <a:r>
              <a:rPr lang="en-GB" dirty="0"/>
              <a:t>Check </a:t>
            </a:r>
            <a:r>
              <a:rPr lang="en-GB" b="1" dirty="0">
                <a:hlinkClick r:id="rId2"/>
              </a:rPr>
              <a:t>SHERPA/</a:t>
            </a:r>
            <a:r>
              <a:rPr lang="en-GB" b="1" dirty="0" err="1">
                <a:hlinkClick r:id="rId2"/>
              </a:rPr>
              <a:t>RoMEO</a:t>
            </a:r>
            <a:r>
              <a:rPr lang="en-GB" b="1" dirty="0">
                <a:hlinkClick r:id="rId2"/>
              </a:rPr>
              <a:t> </a:t>
            </a:r>
            <a:r>
              <a:rPr lang="en-GB" dirty="0"/>
              <a:t>to find policies of any publisher/journal</a:t>
            </a:r>
            <a:endParaRPr lang="en-GB" dirty="0">
              <a:hlinkClick r:id="rId2"/>
            </a:endParaRPr>
          </a:p>
          <a:p>
            <a:endParaRPr lang="en-GB" dirty="0"/>
          </a:p>
        </p:txBody>
      </p:sp>
      <p:pic>
        <p:nvPicPr>
          <p:cNvPr id="6" name="Picture 5" descr="A picture containing vector graphics&#10;&#10;Description generated with very high confidence">
            <a:extLst>
              <a:ext uri="{FF2B5EF4-FFF2-40B4-BE49-F238E27FC236}">
                <a16:creationId xmlns:a16="http://schemas.microsoft.com/office/drawing/2014/main" id="{925A0386-DCE6-40BC-904A-FF4780B225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4634" y="321817"/>
            <a:ext cx="1549348" cy="2420856"/>
          </a:xfrm>
          <a:prstGeom prst="rect">
            <a:avLst/>
          </a:prstGeom>
        </p:spPr>
      </p:pic>
      <p:sp>
        <p:nvSpPr>
          <p:cNvPr id="4" name="Rectangle: Rounded Corners 3">
            <a:extLst>
              <a:ext uri="{FF2B5EF4-FFF2-40B4-BE49-F238E27FC236}">
                <a16:creationId xmlns:a16="http://schemas.microsoft.com/office/drawing/2014/main" id="{1C4905D7-DA59-CF49-2CB1-FF138486169E}"/>
              </a:ext>
            </a:extLst>
          </p:cNvPr>
          <p:cNvSpPr/>
          <p:nvPr/>
        </p:nvSpPr>
        <p:spPr>
          <a:xfrm>
            <a:off x="9516950" y="2880340"/>
            <a:ext cx="2404534" cy="172312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400" b="1" u="sng" dirty="0"/>
              <a:t>Hack </a:t>
            </a:r>
            <a:r>
              <a:rPr lang="en-GB" sz="2400" b="1" u="sng" dirty="0"/>
              <a:t>Card!</a:t>
            </a:r>
          </a:p>
          <a:p>
            <a:pPr algn="ctr"/>
            <a:r>
              <a:rPr lang="en-GB" dirty="0"/>
              <a:t>Green Open Access</a:t>
            </a:r>
          </a:p>
          <a:p>
            <a:pPr algn="ctr"/>
            <a:r>
              <a:rPr lang="en-GB" dirty="0"/>
              <a:t>You can self-archive your paper and share publicly</a:t>
            </a:r>
            <a:endParaRPr lang="en-US" dirty="0"/>
          </a:p>
        </p:txBody>
      </p:sp>
    </p:spTree>
    <p:extLst>
      <p:ext uri="{BB962C8B-B14F-4D97-AF65-F5344CB8AC3E}">
        <p14:creationId xmlns:p14="http://schemas.microsoft.com/office/powerpoint/2010/main" val="351337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8839-C289-400A-90A0-F2CC524D94EC}"/>
              </a:ext>
            </a:extLst>
          </p:cNvPr>
          <p:cNvSpPr>
            <a:spLocks noGrp="1"/>
          </p:cNvSpPr>
          <p:nvPr>
            <p:ph type="title"/>
          </p:nvPr>
        </p:nvSpPr>
        <p:spPr>
          <a:xfrm>
            <a:off x="838200" y="660547"/>
            <a:ext cx="10515600" cy="1325563"/>
          </a:xfrm>
        </p:spPr>
        <p:txBody>
          <a:bodyPr>
            <a:noAutofit/>
          </a:bodyPr>
          <a:lstStyle/>
          <a:p>
            <a:r>
              <a:rPr lang="en-GB" sz="7200" b="1" dirty="0">
                <a:solidFill>
                  <a:srgbClr val="00B050"/>
                </a:solidFill>
                <a:latin typeface="Gill Sans MT" panose="020B0502020104020203" pitchFamily="34" charset="0"/>
              </a:rPr>
              <a:t>Green Open Access discovery:</a:t>
            </a:r>
          </a:p>
        </p:txBody>
      </p:sp>
      <p:pic>
        <p:nvPicPr>
          <p:cNvPr id="4" name="Picture 3" descr="A picture containing vector graphics&#10;&#10;Description generated with very high confidence">
            <a:extLst>
              <a:ext uri="{FF2B5EF4-FFF2-40B4-BE49-F238E27FC236}">
                <a16:creationId xmlns:a16="http://schemas.microsoft.com/office/drawing/2014/main" id="{74D5C2A7-839E-4070-9F47-9D3DAFBC65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84634" y="321817"/>
            <a:ext cx="1549348" cy="2420856"/>
          </a:xfrm>
          <a:prstGeom prst="rect">
            <a:avLst/>
          </a:prstGeom>
        </p:spPr>
      </p:pic>
      <p:pic>
        <p:nvPicPr>
          <p:cNvPr id="8" name="Picture 7">
            <a:extLst>
              <a:ext uri="{FF2B5EF4-FFF2-40B4-BE49-F238E27FC236}">
                <a16:creationId xmlns:a16="http://schemas.microsoft.com/office/drawing/2014/main" id="{446BF80A-0328-43E3-8863-78C8252C128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06408" y="3002180"/>
            <a:ext cx="4152900" cy="1226702"/>
          </a:xfrm>
          <a:prstGeom prst="rect">
            <a:avLst/>
          </a:prstGeom>
        </p:spPr>
      </p:pic>
      <p:pic>
        <p:nvPicPr>
          <p:cNvPr id="12" name="Picture 11" descr="A picture containing clipart&#10;&#10;Description generated with high confidence">
            <a:extLst>
              <a:ext uri="{FF2B5EF4-FFF2-40B4-BE49-F238E27FC236}">
                <a16:creationId xmlns:a16="http://schemas.microsoft.com/office/drawing/2014/main" id="{470E46C1-788F-434C-A5EF-7E30DFD4539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70736" y="4488389"/>
            <a:ext cx="4000500" cy="781050"/>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CA9CE9B4-6B67-4916-9195-DC063BCC9A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28313" b="28659"/>
          <a:stretch/>
        </p:blipFill>
        <p:spPr>
          <a:xfrm>
            <a:off x="6652624" y="5387826"/>
            <a:ext cx="4212372" cy="100695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57901811-5738-4ED8-B662-C2332F9141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5501" y="5169936"/>
            <a:ext cx="2410525" cy="435779"/>
          </a:xfrm>
          <a:prstGeom prst="rect">
            <a:avLst/>
          </a:prstGeom>
        </p:spPr>
      </p:pic>
      <p:pic>
        <p:nvPicPr>
          <p:cNvPr id="19" name="Picture 18">
            <a:extLst>
              <a:ext uri="{FF2B5EF4-FFF2-40B4-BE49-F238E27FC236}">
                <a16:creationId xmlns:a16="http://schemas.microsoft.com/office/drawing/2014/main" id="{A3862A1D-256B-491E-B16B-ABE9EC6B21F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0646" y="3902616"/>
            <a:ext cx="2872112" cy="984724"/>
          </a:xfrm>
          <a:prstGeom prst="rect">
            <a:avLst/>
          </a:prstGeom>
        </p:spPr>
      </p:pic>
      <p:sp>
        <p:nvSpPr>
          <p:cNvPr id="22" name="TextBox 21">
            <a:extLst>
              <a:ext uri="{FF2B5EF4-FFF2-40B4-BE49-F238E27FC236}">
                <a16:creationId xmlns:a16="http://schemas.microsoft.com/office/drawing/2014/main" id="{81A6B0F7-251A-40B7-AA9A-5B100619FAF7}"/>
              </a:ext>
            </a:extLst>
          </p:cNvPr>
          <p:cNvSpPr txBox="1"/>
          <p:nvPr/>
        </p:nvSpPr>
        <p:spPr>
          <a:xfrm>
            <a:off x="430646" y="2651935"/>
            <a:ext cx="4355808" cy="1077218"/>
          </a:xfrm>
          <a:prstGeom prst="rect">
            <a:avLst/>
          </a:prstGeom>
          <a:noFill/>
          <a:ln>
            <a:solidFill>
              <a:srgbClr val="00B050"/>
            </a:solidFill>
          </a:ln>
        </p:spPr>
        <p:txBody>
          <a:bodyPr wrap="none" rtlCol="0">
            <a:spAutoFit/>
          </a:bodyPr>
          <a:lstStyle/>
          <a:p>
            <a:r>
              <a:rPr lang="en-GB" sz="3200" dirty="0">
                <a:latin typeface="Gill Sans MT" panose="020B0502020104020203" pitchFamily="34" charset="0"/>
              </a:rPr>
              <a:t>Institutional Repositories</a:t>
            </a:r>
          </a:p>
          <a:p>
            <a:r>
              <a:rPr lang="en-GB" sz="3200" dirty="0">
                <a:latin typeface="Gill Sans MT" panose="020B0502020104020203" pitchFamily="34" charset="0"/>
              </a:rPr>
              <a:t>Subject Repositories</a:t>
            </a:r>
          </a:p>
        </p:txBody>
      </p:sp>
      <p:pic>
        <p:nvPicPr>
          <p:cNvPr id="5" name="Picture 4" descr="A colorful map with black letters&#10;&#10;Description automatically generated">
            <a:extLst>
              <a:ext uri="{FF2B5EF4-FFF2-40B4-BE49-F238E27FC236}">
                <a16:creationId xmlns:a16="http://schemas.microsoft.com/office/drawing/2014/main" id="{C4C1880A-03F7-F082-B5A8-78A61244BF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02758" y="4840206"/>
            <a:ext cx="1922063" cy="839339"/>
          </a:xfrm>
          <a:prstGeom prst="rect">
            <a:avLst/>
          </a:prstGeom>
        </p:spPr>
      </p:pic>
      <p:pic>
        <p:nvPicPr>
          <p:cNvPr id="7" name="Picture 6" descr="A red and grey cross with a red x&#10;&#10;Description automatically generated with medium confidence">
            <a:extLst>
              <a:ext uri="{FF2B5EF4-FFF2-40B4-BE49-F238E27FC236}">
                <a16:creationId xmlns:a16="http://schemas.microsoft.com/office/drawing/2014/main" id="{8A11EECC-B7A3-BFB1-5299-88181068FD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86254" y="5763235"/>
            <a:ext cx="1450610" cy="631544"/>
          </a:xfrm>
          <a:prstGeom prst="rect">
            <a:avLst/>
          </a:prstGeom>
        </p:spPr>
      </p:pic>
      <p:pic>
        <p:nvPicPr>
          <p:cNvPr id="10" name="Picture 9" descr="A close-up of a logo&#10;&#10;Description automatically generated">
            <a:extLst>
              <a:ext uri="{FF2B5EF4-FFF2-40B4-BE49-F238E27FC236}">
                <a16:creationId xmlns:a16="http://schemas.microsoft.com/office/drawing/2014/main" id="{D62A9071-701C-EC79-64ED-A61D068D7F4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50653" y="5965708"/>
            <a:ext cx="970451" cy="497867"/>
          </a:xfrm>
          <a:prstGeom prst="rect">
            <a:avLst/>
          </a:prstGeom>
        </p:spPr>
      </p:pic>
      <p:pic>
        <p:nvPicPr>
          <p:cNvPr id="13" name="Picture 12" descr="A blue and white logo&#10;&#10;Description automatically generated">
            <a:extLst>
              <a:ext uri="{FF2B5EF4-FFF2-40B4-BE49-F238E27FC236}">
                <a16:creationId xmlns:a16="http://schemas.microsoft.com/office/drawing/2014/main" id="{ED009A59-5BA5-B9C1-F751-05AA29583BE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5501" y="6021636"/>
            <a:ext cx="1384890" cy="441939"/>
          </a:xfrm>
          <a:prstGeom prst="rect">
            <a:avLst/>
          </a:prstGeom>
        </p:spPr>
      </p:pic>
    </p:spTree>
    <p:extLst>
      <p:ext uri="{BB962C8B-B14F-4D97-AF65-F5344CB8AC3E}">
        <p14:creationId xmlns:p14="http://schemas.microsoft.com/office/powerpoint/2010/main" val="329207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36B3-546D-49DD-BDC9-9FEB75E02782}"/>
              </a:ext>
            </a:extLst>
          </p:cNvPr>
          <p:cNvSpPr>
            <a:spLocks noGrp="1"/>
          </p:cNvSpPr>
          <p:nvPr>
            <p:ph type="title"/>
          </p:nvPr>
        </p:nvSpPr>
        <p:spPr/>
        <p:txBody>
          <a:bodyPr/>
          <a:lstStyle/>
          <a:p>
            <a:endParaRPr lang="en-GB"/>
          </a:p>
        </p:txBody>
      </p:sp>
      <p:pic>
        <p:nvPicPr>
          <p:cNvPr id="5" name="Content Placeholder 4" descr="A screenshot of a cell phone&#10;&#10;Description generated with very high confidence">
            <a:extLst>
              <a:ext uri="{FF2B5EF4-FFF2-40B4-BE49-F238E27FC236}">
                <a16:creationId xmlns:a16="http://schemas.microsoft.com/office/drawing/2014/main" id="{E9AAA619-081B-4167-B810-92AE5F37C82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6609" y="0"/>
            <a:ext cx="12231926" cy="7132320"/>
          </a:xfrm>
        </p:spPr>
      </p:pic>
    </p:spTree>
    <p:extLst>
      <p:ext uri="{BB962C8B-B14F-4D97-AF65-F5344CB8AC3E}">
        <p14:creationId xmlns:p14="http://schemas.microsoft.com/office/powerpoint/2010/main" val="1408151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7242-3D41-42BA-BCE9-A1CE92D31F52}"/>
              </a:ext>
            </a:extLst>
          </p:cNvPr>
          <p:cNvSpPr>
            <a:spLocks noGrp="1"/>
          </p:cNvSpPr>
          <p:nvPr>
            <p:ph type="title"/>
          </p:nvPr>
        </p:nvSpPr>
        <p:spPr>
          <a:xfrm>
            <a:off x="3172177" y="365125"/>
            <a:ext cx="8703733" cy="1325563"/>
          </a:xfrm>
        </p:spPr>
        <p:txBody>
          <a:bodyPr>
            <a:normAutofit/>
          </a:bodyPr>
          <a:lstStyle/>
          <a:p>
            <a:r>
              <a:rPr lang="en-GB" sz="4000" dirty="0">
                <a:latin typeface="Gill Sans MT" panose="020B0502020104020203" pitchFamily="34" charset="0"/>
              </a:rPr>
              <a:t>How to pay Article Processing Charges</a:t>
            </a:r>
          </a:p>
        </p:txBody>
      </p:sp>
      <p:sp>
        <p:nvSpPr>
          <p:cNvPr id="3" name="Content Placeholder 2">
            <a:extLst>
              <a:ext uri="{FF2B5EF4-FFF2-40B4-BE49-F238E27FC236}">
                <a16:creationId xmlns:a16="http://schemas.microsoft.com/office/drawing/2014/main" id="{E1FDE0DB-4F7F-41BD-8289-C7717951895C}"/>
              </a:ext>
            </a:extLst>
          </p:cNvPr>
          <p:cNvSpPr>
            <a:spLocks noGrp="1"/>
          </p:cNvSpPr>
          <p:nvPr>
            <p:ph idx="1"/>
          </p:nvPr>
        </p:nvSpPr>
        <p:spPr>
          <a:xfrm>
            <a:off x="1018822" y="2311047"/>
            <a:ext cx="10515600" cy="4351338"/>
          </a:xfrm>
        </p:spPr>
        <p:txBody>
          <a:bodyPr>
            <a:normAutofit lnSpcReduction="10000"/>
          </a:bodyPr>
          <a:lstStyle/>
          <a:p>
            <a:pPr marL="0" indent="0">
              <a:buNone/>
            </a:pPr>
            <a:r>
              <a:rPr lang="en-US" altLang="en-US" dirty="0">
                <a:ea typeface="Times New Roman" panose="02020603050405020304" pitchFamily="18" charset="0"/>
              </a:rPr>
              <a:t>Check the journal APC waiver policy for authors in Low and Middle-income countries </a:t>
            </a:r>
          </a:p>
          <a:p>
            <a:pPr lvl="1"/>
            <a:r>
              <a:rPr lang="en-US" altLang="en-US" dirty="0">
                <a:ea typeface="Times New Roman" panose="02020603050405020304" pitchFamily="18" charset="0"/>
              </a:rPr>
              <a:t>Check if your country is on HINARI list A or B (according to World Health </a:t>
            </a:r>
            <a:r>
              <a:rPr lang="en-US" altLang="en-US" dirty="0" err="1">
                <a:ea typeface="Times New Roman" panose="02020603050405020304" pitchFamily="18" charset="0"/>
              </a:rPr>
              <a:t>Organisation</a:t>
            </a:r>
            <a:r>
              <a:rPr lang="en-US" altLang="en-US" dirty="0">
                <a:ea typeface="Times New Roman" panose="02020603050405020304" pitchFamily="18" charset="0"/>
              </a:rPr>
              <a:t>*). </a:t>
            </a:r>
          </a:p>
          <a:p>
            <a:pPr lvl="1"/>
            <a:r>
              <a:rPr lang="en-US" altLang="en-US" dirty="0">
                <a:ea typeface="Times New Roman" panose="02020603050405020304" pitchFamily="18" charset="0"/>
              </a:rPr>
              <a:t>Most publishers will be able to offer a discount or full waiver.</a:t>
            </a:r>
          </a:p>
          <a:p>
            <a:pPr lvl="1"/>
            <a:r>
              <a:rPr lang="en-US" altLang="en-US" dirty="0">
                <a:ea typeface="Times New Roman" panose="02020603050405020304" pitchFamily="18" charset="0"/>
              </a:rPr>
              <a:t>Email the journal if you are unsure – it’s always worth asking!</a:t>
            </a:r>
          </a:p>
          <a:p>
            <a:pPr marL="0" indent="0">
              <a:buNone/>
            </a:pPr>
            <a:r>
              <a:rPr lang="en-US" altLang="en-US" dirty="0">
                <a:ea typeface="Times New Roman" panose="02020603050405020304" pitchFamily="18" charset="0"/>
              </a:rPr>
              <a:t>Check if your institution has an arrangement with the publisher</a:t>
            </a:r>
          </a:p>
          <a:p>
            <a:pPr marL="0" indent="0">
              <a:buNone/>
            </a:pPr>
            <a:r>
              <a:rPr lang="en-US" altLang="en-US" dirty="0">
                <a:ea typeface="Times New Roman" panose="02020603050405020304" pitchFamily="18" charset="0"/>
              </a:rPr>
              <a:t>Check if your research funder will pay for the APC</a:t>
            </a:r>
          </a:p>
          <a:p>
            <a:pPr lvl="1"/>
            <a:r>
              <a:rPr lang="en-US" altLang="en-US" dirty="0">
                <a:ea typeface="Times New Roman" panose="02020603050405020304" pitchFamily="18" charset="0"/>
              </a:rPr>
              <a:t>Many funders mandate that your research is published Open Access</a:t>
            </a:r>
          </a:p>
          <a:p>
            <a:pPr marL="0" indent="0">
              <a:buNone/>
            </a:pPr>
            <a:endParaRPr lang="en-US" altLang="en-US" dirty="0">
              <a:ea typeface="Times New Roman" panose="02020603050405020304" pitchFamily="18" charset="0"/>
            </a:endParaRPr>
          </a:p>
          <a:p>
            <a:pPr marL="0" indent="0">
              <a:buNone/>
            </a:pPr>
            <a:r>
              <a:rPr lang="en-US" altLang="en-US" sz="1600" dirty="0">
                <a:ea typeface="Times New Roman" panose="02020603050405020304" pitchFamily="18" charset="0"/>
              </a:rPr>
              <a:t>*https://www.who.int/hinari/eligibility/en/</a:t>
            </a:r>
          </a:p>
          <a:p>
            <a:endParaRPr lang="en-GB" dirty="0"/>
          </a:p>
        </p:txBody>
      </p:sp>
      <p:sp>
        <p:nvSpPr>
          <p:cNvPr id="4" name="Rectangle: Rounded Corners 3">
            <a:extLst>
              <a:ext uri="{FF2B5EF4-FFF2-40B4-BE49-F238E27FC236}">
                <a16:creationId xmlns:a16="http://schemas.microsoft.com/office/drawing/2014/main" id="{145E58AC-A14F-E165-9379-4D2EE00B5306}"/>
              </a:ext>
            </a:extLst>
          </p:cNvPr>
          <p:cNvSpPr/>
          <p:nvPr/>
        </p:nvSpPr>
        <p:spPr>
          <a:xfrm>
            <a:off x="0" y="58913"/>
            <a:ext cx="2935112" cy="19379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u="sng" dirty="0"/>
              <a:t>Hack </a:t>
            </a:r>
            <a:r>
              <a:rPr lang="en-GB" sz="2400" b="1" u="sng" dirty="0"/>
              <a:t>Card!</a:t>
            </a:r>
          </a:p>
          <a:p>
            <a:pPr algn="ctr"/>
            <a:r>
              <a:rPr lang="en-GB" dirty="0"/>
              <a:t>APC Waiver</a:t>
            </a:r>
          </a:p>
          <a:p>
            <a:pPr algn="ctr"/>
            <a:r>
              <a:rPr lang="en-GB" dirty="0"/>
              <a:t>Ask for a waiver or discount if you are a citizen of an Low or Middle-income country</a:t>
            </a:r>
            <a:endParaRPr lang="en-US" dirty="0"/>
          </a:p>
        </p:txBody>
      </p:sp>
    </p:spTree>
    <p:extLst>
      <p:ext uri="{BB962C8B-B14F-4D97-AF65-F5344CB8AC3E}">
        <p14:creationId xmlns:p14="http://schemas.microsoft.com/office/powerpoint/2010/main" val="175104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3664-6C5B-43A1-B9D2-241E72506069}"/>
              </a:ext>
            </a:extLst>
          </p:cNvPr>
          <p:cNvSpPr>
            <a:spLocks noGrp="1"/>
          </p:cNvSpPr>
          <p:nvPr>
            <p:ph type="title"/>
          </p:nvPr>
        </p:nvSpPr>
        <p:spPr/>
        <p:txBody>
          <a:bodyPr>
            <a:normAutofit/>
          </a:bodyPr>
          <a:lstStyle/>
          <a:p>
            <a:r>
              <a:rPr lang="en-GB" b="1" dirty="0">
                <a:solidFill>
                  <a:srgbClr val="0070C0"/>
                </a:solidFill>
                <a:latin typeface="Gill Sans MT" panose="020B0502020104020203" pitchFamily="34" charset="0"/>
              </a:rPr>
              <a:t>If you do need to pay for Open Access, what should you get for your £$</a:t>
            </a:r>
            <a:r>
              <a:rPr lang="en-GB" b="1" dirty="0">
                <a:solidFill>
                  <a:srgbClr val="0070C0"/>
                </a:solidFill>
              </a:rPr>
              <a:t>€</a:t>
            </a:r>
            <a:r>
              <a:rPr lang="en-GB" b="1" dirty="0">
                <a:solidFill>
                  <a:srgbClr val="0070C0"/>
                </a:solidFill>
                <a:latin typeface="Gill Sans MT" panose="020B0502020104020203" pitchFamily="34" charset="0"/>
              </a:rPr>
              <a:t>s?</a:t>
            </a:r>
            <a:endParaRPr lang="en-GB" dirty="0">
              <a:solidFill>
                <a:srgbClr val="0070C0"/>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24241151-EF4A-41DB-AA9C-4B09259D0E4E}"/>
              </a:ext>
            </a:extLst>
          </p:cNvPr>
          <p:cNvSpPr>
            <a:spLocks noGrp="1"/>
          </p:cNvSpPr>
          <p:nvPr>
            <p:ph idx="1"/>
          </p:nvPr>
        </p:nvSpPr>
        <p:spPr/>
        <p:txBody>
          <a:bodyPr>
            <a:normAutofit/>
          </a:bodyPr>
          <a:lstStyle/>
          <a:p>
            <a:pPr>
              <a:buClr>
                <a:schemeClr val="tx1">
                  <a:lumMod val="65000"/>
                  <a:lumOff val="35000"/>
                </a:schemeClr>
              </a:buClr>
              <a:buFont typeface="Arial" panose="020B0604020202020204" pitchFamily="34" charset="0"/>
              <a:buChar char="•"/>
            </a:pPr>
            <a:r>
              <a:rPr lang="en-GB" sz="4000" dirty="0"/>
              <a:t>Rigorous peer review</a:t>
            </a:r>
          </a:p>
          <a:p>
            <a:pPr>
              <a:buClr>
                <a:schemeClr val="tx1">
                  <a:lumMod val="65000"/>
                  <a:lumOff val="35000"/>
                </a:schemeClr>
              </a:buClr>
              <a:buFont typeface="Arial" panose="020B0604020202020204" pitchFamily="34" charset="0"/>
              <a:buChar char="•"/>
            </a:pPr>
            <a:r>
              <a:rPr lang="en-GB" sz="4000" dirty="0"/>
              <a:t>Publishing quality (incl. digital infrastructure, permanent record)</a:t>
            </a:r>
          </a:p>
          <a:p>
            <a:pPr>
              <a:buClr>
                <a:schemeClr val="tx1">
                  <a:lumMod val="65000"/>
                  <a:lumOff val="35000"/>
                </a:schemeClr>
              </a:buClr>
              <a:buFont typeface="Arial" panose="020B0604020202020204" pitchFamily="34" charset="0"/>
              <a:buChar char="•"/>
            </a:pPr>
            <a:r>
              <a:rPr lang="en-GB" sz="4000" dirty="0"/>
              <a:t>Dissemination to a wide readership</a:t>
            </a:r>
          </a:p>
          <a:p>
            <a:pPr>
              <a:buClr>
                <a:schemeClr val="tx1">
                  <a:lumMod val="65000"/>
                  <a:lumOff val="35000"/>
                </a:schemeClr>
              </a:buClr>
              <a:buFont typeface="Arial" panose="020B0604020202020204" pitchFamily="34" charset="0"/>
              <a:buChar char="•"/>
            </a:pPr>
            <a:r>
              <a:rPr lang="en-GB" sz="4000" dirty="0"/>
              <a:t>Indexing</a:t>
            </a:r>
          </a:p>
          <a:p>
            <a:pPr marL="0" indent="0">
              <a:buClr>
                <a:schemeClr val="tx1">
                  <a:lumMod val="65000"/>
                  <a:lumOff val="35000"/>
                </a:schemeClr>
              </a:buClr>
              <a:buNone/>
            </a:pPr>
            <a:r>
              <a:rPr lang="en-GB" sz="3200" dirty="0"/>
              <a:t>(But remember there may also be journals that provide all of this for free!*)</a:t>
            </a:r>
          </a:p>
          <a:p>
            <a:endParaRPr lang="en-GB" dirty="0"/>
          </a:p>
        </p:txBody>
      </p:sp>
    </p:spTree>
    <p:extLst>
      <p:ext uri="{BB962C8B-B14F-4D97-AF65-F5344CB8AC3E}">
        <p14:creationId xmlns:p14="http://schemas.microsoft.com/office/powerpoint/2010/main" val="347709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AE7-3648-47BE-AB86-62388F9C1F14}"/>
              </a:ext>
            </a:extLst>
          </p:cNvPr>
          <p:cNvSpPr>
            <a:spLocks noGrp="1"/>
          </p:cNvSpPr>
          <p:nvPr>
            <p:ph type="title"/>
          </p:nvPr>
        </p:nvSpPr>
        <p:spPr/>
        <p:txBody>
          <a:bodyPr>
            <a:normAutofit/>
          </a:bodyPr>
          <a:lstStyle/>
          <a:p>
            <a:r>
              <a:rPr lang="en-GB" sz="8800" dirty="0" err="1">
                <a:latin typeface="Gill Sans MT" panose="020B0502020104020203" pitchFamily="34" charset="0"/>
              </a:rPr>
              <a:t>Megajournals</a:t>
            </a:r>
            <a:endParaRPr lang="en-GB" sz="8800"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DD1AE25B-5D1D-451E-B760-B57830323956}"/>
              </a:ext>
            </a:extLst>
          </p:cNvPr>
          <p:cNvSpPr>
            <a:spLocks noGrp="1"/>
          </p:cNvSpPr>
          <p:nvPr>
            <p:ph idx="1"/>
          </p:nvPr>
        </p:nvSpPr>
        <p:spPr>
          <a:xfrm>
            <a:off x="838200" y="1825625"/>
            <a:ext cx="5257800" cy="4351338"/>
          </a:xfrm>
        </p:spPr>
        <p:txBody>
          <a:bodyPr>
            <a:normAutofit/>
          </a:bodyPr>
          <a:lstStyle/>
          <a:p>
            <a:pPr marL="285750" lvl="0" indent="-285750"/>
            <a:r>
              <a:rPr lang="en-GB" dirty="0" err="1"/>
              <a:t>Plos</a:t>
            </a:r>
            <a:r>
              <a:rPr lang="en-GB" dirty="0"/>
              <a:t> One </a:t>
            </a:r>
          </a:p>
          <a:p>
            <a:pPr marL="285750" lvl="0" indent="-285750"/>
            <a:r>
              <a:rPr lang="en-GB" dirty="0"/>
              <a:t>Scientific Reports (Nature) </a:t>
            </a:r>
          </a:p>
          <a:p>
            <a:pPr marL="285750" lvl="0" indent="-285750"/>
            <a:r>
              <a:rPr lang="en-GB" dirty="0"/>
              <a:t>BMJ Open </a:t>
            </a:r>
          </a:p>
          <a:p>
            <a:pPr marL="285750" lvl="0" indent="-285750"/>
            <a:r>
              <a:rPr lang="en-GB" dirty="0"/>
              <a:t>F1000 </a:t>
            </a:r>
          </a:p>
          <a:p>
            <a:pPr marL="285750" lvl="0" indent="-285750"/>
            <a:r>
              <a:rPr lang="en-GB" dirty="0"/>
              <a:t>Royal Society Open Science</a:t>
            </a:r>
          </a:p>
          <a:p>
            <a:pPr marL="285750" lvl="0" indent="-285750"/>
            <a:r>
              <a:rPr lang="en-GB" dirty="0"/>
              <a:t>IEEE Access</a:t>
            </a:r>
          </a:p>
          <a:p>
            <a:pPr marL="285750" lvl="0" indent="-285750">
              <a:lnSpc>
                <a:spcPct val="100000"/>
              </a:lnSpc>
              <a:spcBef>
                <a:spcPts val="0"/>
              </a:spcBef>
              <a:defRPr/>
            </a:pPr>
            <a:r>
              <a:rPr lang="en-GB" dirty="0"/>
              <a:t>Peer J </a:t>
            </a:r>
          </a:p>
        </p:txBody>
      </p:sp>
      <p:sp>
        <p:nvSpPr>
          <p:cNvPr id="4" name="Content Placeholder 2">
            <a:extLst>
              <a:ext uri="{FF2B5EF4-FFF2-40B4-BE49-F238E27FC236}">
                <a16:creationId xmlns:a16="http://schemas.microsoft.com/office/drawing/2014/main" id="{E19E6EEC-287A-4FBF-AB60-8CFD62669C3C}"/>
              </a:ext>
            </a:extLst>
          </p:cNvPr>
          <p:cNvSpPr txBox="1">
            <a:spLocks/>
          </p:cNvSpPr>
          <p:nvPr/>
        </p:nvSpPr>
        <p:spPr>
          <a:xfrm>
            <a:off x="5877394" y="1824948"/>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dirty="0" err="1"/>
              <a:t>Wellcome</a:t>
            </a:r>
            <a:r>
              <a:rPr lang="en-GB" dirty="0"/>
              <a:t> Open Research</a:t>
            </a:r>
          </a:p>
          <a:p>
            <a:pPr marL="285750" indent="-285750"/>
            <a:r>
              <a:rPr lang="en-GB" dirty="0"/>
              <a:t>Gates Open Research</a:t>
            </a:r>
          </a:p>
          <a:p>
            <a:pPr marL="285750" indent="-285750"/>
            <a:r>
              <a:rPr lang="en-GB" dirty="0"/>
              <a:t>AAS Open Research (African Academy of Sciences)</a:t>
            </a:r>
          </a:p>
          <a:p>
            <a:pPr marL="285750" indent="-285750"/>
            <a:r>
              <a:rPr lang="en-GB" dirty="0" err="1"/>
              <a:t>ScienceOpen</a:t>
            </a:r>
            <a:endParaRPr lang="en-GB" dirty="0"/>
          </a:p>
          <a:p>
            <a:pPr marL="285750" indent="-285750"/>
            <a:r>
              <a:rPr lang="en-GB" dirty="0"/>
              <a:t>RIO (Research Ideas and Outcomes)</a:t>
            </a:r>
          </a:p>
          <a:p>
            <a:pPr marL="285750" indent="-285750"/>
            <a:r>
              <a:rPr lang="en-GB" dirty="0"/>
              <a:t>Sage Open</a:t>
            </a:r>
          </a:p>
          <a:p>
            <a:pPr marL="285750" indent="-285750"/>
            <a:r>
              <a:rPr lang="en-GB" dirty="0"/>
              <a:t>Open Library of Humanities</a:t>
            </a:r>
          </a:p>
          <a:p>
            <a:endParaRPr lang="en-GB" dirty="0"/>
          </a:p>
        </p:txBody>
      </p:sp>
    </p:spTree>
    <p:extLst>
      <p:ext uri="{BB962C8B-B14F-4D97-AF65-F5344CB8AC3E}">
        <p14:creationId xmlns:p14="http://schemas.microsoft.com/office/powerpoint/2010/main" val="2922010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88CC0A05-25A0-4135-9632-3508056605B8}"/>
              </a:ext>
            </a:extLst>
          </p:cNvPr>
          <p:cNvGrpSpPr/>
          <p:nvPr/>
        </p:nvGrpSpPr>
        <p:grpSpPr>
          <a:xfrm>
            <a:off x="-1978002" y="149902"/>
            <a:ext cx="14733471" cy="7030387"/>
            <a:chOff x="122237" y="1714488"/>
            <a:chExt cx="8899529" cy="4246563"/>
          </a:xfrm>
        </p:grpSpPr>
        <p:sp>
          <p:nvSpPr>
            <p:cNvPr id="3" name="Freeform 6">
              <a:extLst>
                <a:ext uri="{FF2B5EF4-FFF2-40B4-BE49-F238E27FC236}">
                  <a16:creationId xmlns:a16="http://schemas.microsoft.com/office/drawing/2014/main" id="{88CD08AD-6470-4ECE-9127-2A0FBE96D562}"/>
                </a:ext>
              </a:extLst>
            </p:cNvPr>
            <p:cNvSpPr>
              <a:spLocks noEditPoints="1"/>
            </p:cNvSpPr>
            <p:nvPr/>
          </p:nvSpPr>
          <p:spPr bwMode="auto">
            <a:xfrm>
              <a:off x="3840163" y="1822438"/>
              <a:ext cx="2254251" cy="1766888"/>
            </a:xfrm>
            <a:custGeom>
              <a:avLst/>
              <a:gdLst/>
              <a:ahLst/>
              <a:cxnLst>
                <a:cxn ang="0">
                  <a:pos x="521" y="965"/>
                </a:cxn>
                <a:cxn ang="0">
                  <a:pos x="617" y="407"/>
                </a:cxn>
                <a:cxn ang="0">
                  <a:pos x="689" y="130"/>
                </a:cxn>
                <a:cxn ang="0">
                  <a:pos x="1134" y="401"/>
                </a:cxn>
                <a:cxn ang="0">
                  <a:pos x="1186" y="54"/>
                </a:cxn>
                <a:cxn ang="0">
                  <a:pos x="1104" y="42"/>
                </a:cxn>
                <a:cxn ang="0">
                  <a:pos x="417" y="1021"/>
                </a:cxn>
                <a:cxn ang="0">
                  <a:pos x="517" y="997"/>
                </a:cxn>
                <a:cxn ang="0">
                  <a:pos x="795" y="1093"/>
                </a:cxn>
                <a:cxn ang="0">
                  <a:pos x="751" y="1067"/>
                </a:cxn>
                <a:cxn ang="0">
                  <a:pos x="749" y="1109"/>
                </a:cxn>
                <a:cxn ang="0">
                  <a:pos x="887" y="1109"/>
                </a:cxn>
                <a:cxn ang="0">
                  <a:pos x="769" y="1019"/>
                </a:cxn>
                <a:cxn ang="0">
                  <a:pos x="727" y="1035"/>
                </a:cxn>
                <a:cxn ang="0">
                  <a:pos x="665" y="1009"/>
                </a:cxn>
                <a:cxn ang="0">
                  <a:pos x="561" y="943"/>
                </a:cxn>
                <a:cxn ang="0">
                  <a:pos x="611" y="1057"/>
                </a:cxn>
                <a:cxn ang="0">
                  <a:pos x="421" y="963"/>
                </a:cxn>
                <a:cxn ang="0">
                  <a:pos x="261" y="1069"/>
                </a:cxn>
                <a:cxn ang="0">
                  <a:pos x="319" y="957"/>
                </a:cxn>
                <a:cxn ang="0">
                  <a:pos x="355" y="843"/>
                </a:cxn>
                <a:cxn ang="0">
                  <a:pos x="501" y="711"/>
                </a:cxn>
                <a:cxn ang="0">
                  <a:pos x="577" y="737"/>
                </a:cxn>
                <a:cxn ang="0">
                  <a:pos x="745" y="657"/>
                </a:cxn>
                <a:cxn ang="0">
                  <a:pos x="699" y="583"/>
                </a:cxn>
                <a:cxn ang="0">
                  <a:pos x="671" y="541"/>
                </a:cxn>
                <a:cxn ang="0">
                  <a:pos x="613" y="707"/>
                </a:cxn>
                <a:cxn ang="0">
                  <a:pos x="501" y="661"/>
                </a:cxn>
                <a:cxn ang="0">
                  <a:pos x="477" y="553"/>
                </a:cxn>
                <a:cxn ang="0">
                  <a:pos x="561" y="481"/>
                </a:cxn>
                <a:cxn ang="0">
                  <a:pos x="673" y="367"/>
                </a:cxn>
                <a:cxn ang="0">
                  <a:pos x="755" y="371"/>
                </a:cxn>
                <a:cxn ang="0">
                  <a:pos x="861" y="383"/>
                </a:cxn>
                <a:cxn ang="0">
                  <a:pos x="863" y="449"/>
                </a:cxn>
                <a:cxn ang="0">
                  <a:pos x="1002" y="477"/>
                </a:cxn>
                <a:cxn ang="0">
                  <a:pos x="1082" y="457"/>
                </a:cxn>
                <a:cxn ang="0">
                  <a:pos x="1270" y="415"/>
                </a:cxn>
                <a:cxn ang="0">
                  <a:pos x="1402" y="413"/>
                </a:cxn>
                <a:cxn ang="0">
                  <a:pos x="1286" y="795"/>
                </a:cxn>
                <a:cxn ang="0">
                  <a:pos x="1082" y="939"/>
                </a:cxn>
                <a:cxn ang="0">
                  <a:pos x="954" y="939"/>
                </a:cxn>
                <a:cxn ang="0">
                  <a:pos x="913" y="927"/>
                </a:cxn>
                <a:cxn ang="0">
                  <a:pos x="801" y="957"/>
                </a:cxn>
                <a:cxn ang="0">
                  <a:pos x="661" y="118"/>
                </a:cxn>
                <a:cxn ang="0">
                  <a:pos x="597" y="108"/>
                </a:cxn>
                <a:cxn ang="0">
                  <a:pos x="583" y="82"/>
                </a:cxn>
                <a:cxn ang="0">
                  <a:pos x="671" y="80"/>
                </a:cxn>
                <a:cxn ang="0">
                  <a:pos x="721" y="60"/>
                </a:cxn>
                <a:cxn ang="0">
                  <a:pos x="1256" y="26"/>
                </a:cxn>
                <a:cxn ang="0">
                  <a:pos x="1286" y="30"/>
                </a:cxn>
                <a:cxn ang="0">
                  <a:pos x="1242" y="359"/>
                </a:cxn>
                <a:cxn ang="0">
                  <a:pos x="1180" y="285"/>
                </a:cxn>
                <a:cxn ang="0">
                  <a:pos x="1302" y="194"/>
                </a:cxn>
                <a:cxn ang="0">
                  <a:pos x="1142" y="66"/>
                </a:cxn>
                <a:cxn ang="0">
                  <a:pos x="41" y="501"/>
                </a:cxn>
                <a:cxn ang="0">
                  <a:pos x="75" y="483"/>
                </a:cxn>
                <a:cxn ang="0">
                  <a:pos x="129" y="523"/>
                </a:cxn>
                <a:cxn ang="0">
                  <a:pos x="277" y="789"/>
                </a:cxn>
                <a:cxn ang="0">
                  <a:pos x="335" y="641"/>
                </a:cxn>
                <a:cxn ang="0">
                  <a:pos x="393" y="773"/>
                </a:cxn>
                <a:cxn ang="0">
                  <a:pos x="309" y="809"/>
                </a:cxn>
                <a:cxn ang="0">
                  <a:pos x="307" y="743"/>
                </a:cxn>
              </a:cxnLst>
              <a:rect l="0" t="0" r="r" b="b"/>
              <a:pathLst>
                <a:path w="1420" h="1113">
                  <a:moveTo>
                    <a:pt x="533" y="713"/>
                  </a:moveTo>
                  <a:lnTo>
                    <a:pt x="537" y="723"/>
                  </a:lnTo>
                  <a:lnTo>
                    <a:pt x="535" y="733"/>
                  </a:lnTo>
                  <a:lnTo>
                    <a:pt x="519" y="719"/>
                  </a:lnTo>
                  <a:lnTo>
                    <a:pt x="533" y="713"/>
                  </a:lnTo>
                  <a:close/>
                  <a:moveTo>
                    <a:pt x="565" y="715"/>
                  </a:moveTo>
                  <a:lnTo>
                    <a:pt x="559" y="733"/>
                  </a:lnTo>
                  <a:lnTo>
                    <a:pt x="547" y="737"/>
                  </a:lnTo>
                  <a:lnTo>
                    <a:pt x="539" y="735"/>
                  </a:lnTo>
                  <a:lnTo>
                    <a:pt x="553" y="731"/>
                  </a:lnTo>
                  <a:lnTo>
                    <a:pt x="543" y="725"/>
                  </a:lnTo>
                  <a:lnTo>
                    <a:pt x="539" y="715"/>
                  </a:lnTo>
                  <a:lnTo>
                    <a:pt x="549" y="711"/>
                  </a:lnTo>
                  <a:lnTo>
                    <a:pt x="553" y="717"/>
                  </a:lnTo>
                  <a:lnTo>
                    <a:pt x="559" y="707"/>
                  </a:lnTo>
                  <a:lnTo>
                    <a:pt x="565" y="709"/>
                  </a:lnTo>
                  <a:lnTo>
                    <a:pt x="565" y="715"/>
                  </a:lnTo>
                  <a:close/>
                  <a:moveTo>
                    <a:pt x="521" y="965"/>
                  </a:moveTo>
                  <a:lnTo>
                    <a:pt x="517" y="969"/>
                  </a:lnTo>
                  <a:lnTo>
                    <a:pt x="517" y="981"/>
                  </a:lnTo>
                  <a:lnTo>
                    <a:pt x="513" y="995"/>
                  </a:lnTo>
                  <a:lnTo>
                    <a:pt x="507" y="993"/>
                  </a:lnTo>
                  <a:lnTo>
                    <a:pt x="503" y="979"/>
                  </a:lnTo>
                  <a:lnTo>
                    <a:pt x="505" y="973"/>
                  </a:lnTo>
                  <a:lnTo>
                    <a:pt x="513" y="971"/>
                  </a:lnTo>
                  <a:lnTo>
                    <a:pt x="515" y="965"/>
                  </a:lnTo>
                  <a:lnTo>
                    <a:pt x="521" y="965"/>
                  </a:lnTo>
                  <a:close/>
                  <a:moveTo>
                    <a:pt x="699" y="114"/>
                  </a:moveTo>
                  <a:lnTo>
                    <a:pt x="709" y="114"/>
                  </a:lnTo>
                  <a:lnTo>
                    <a:pt x="711" y="124"/>
                  </a:lnTo>
                  <a:lnTo>
                    <a:pt x="693" y="126"/>
                  </a:lnTo>
                  <a:lnTo>
                    <a:pt x="679" y="116"/>
                  </a:lnTo>
                  <a:lnTo>
                    <a:pt x="699" y="114"/>
                  </a:lnTo>
                  <a:close/>
                  <a:moveTo>
                    <a:pt x="607" y="401"/>
                  </a:moveTo>
                  <a:lnTo>
                    <a:pt x="613" y="399"/>
                  </a:lnTo>
                  <a:lnTo>
                    <a:pt x="617" y="407"/>
                  </a:lnTo>
                  <a:lnTo>
                    <a:pt x="625" y="401"/>
                  </a:lnTo>
                  <a:lnTo>
                    <a:pt x="621" y="415"/>
                  </a:lnTo>
                  <a:lnTo>
                    <a:pt x="613" y="415"/>
                  </a:lnTo>
                  <a:lnTo>
                    <a:pt x="569" y="425"/>
                  </a:lnTo>
                  <a:lnTo>
                    <a:pt x="597" y="413"/>
                  </a:lnTo>
                  <a:lnTo>
                    <a:pt x="591" y="409"/>
                  </a:lnTo>
                  <a:lnTo>
                    <a:pt x="607" y="401"/>
                  </a:lnTo>
                  <a:close/>
                  <a:moveTo>
                    <a:pt x="701" y="126"/>
                  </a:moveTo>
                  <a:lnTo>
                    <a:pt x="721" y="124"/>
                  </a:lnTo>
                  <a:lnTo>
                    <a:pt x="731" y="138"/>
                  </a:lnTo>
                  <a:lnTo>
                    <a:pt x="743" y="140"/>
                  </a:lnTo>
                  <a:lnTo>
                    <a:pt x="725" y="158"/>
                  </a:lnTo>
                  <a:lnTo>
                    <a:pt x="713" y="158"/>
                  </a:lnTo>
                  <a:lnTo>
                    <a:pt x="719" y="148"/>
                  </a:lnTo>
                  <a:lnTo>
                    <a:pt x="691" y="152"/>
                  </a:lnTo>
                  <a:lnTo>
                    <a:pt x="689" y="148"/>
                  </a:lnTo>
                  <a:lnTo>
                    <a:pt x="701" y="136"/>
                  </a:lnTo>
                  <a:lnTo>
                    <a:pt x="689" y="130"/>
                  </a:lnTo>
                  <a:lnTo>
                    <a:pt x="701" y="126"/>
                  </a:lnTo>
                  <a:close/>
                  <a:moveTo>
                    <a:pt x="665" y="657"/>
                  </a:moveTo>
                  <a:lnTo>
                    <a:pt x="667" y="667"/>
                  </a:lnTo>
                  <a:lnTo>
                    <a:pt x="659" y="671"/>
                  </a:lnTo>
                  <a:lnTo>
                    <a:pt x="661" y="679"/>
                  </a:lnTo>
                  <a:lnTo>
                    <a:pt x="651" y="689"/>
                  </a:lnTo>
                  <a:lnTo>
                    <a:pt x="647" y="677"/>
                  </a:lnTo>
                  <a:lnTo>
                    <a:pt x="653" y="669"/>
                  </a:lnTo>
                  <a:lnTo>
                    <a:pt x="665" y="665"/>
                  </a:lnTo>
                  <a:lnTo>
                    <a:pt x="665" y="657"/>
                  </a:lnTo>
                  <a:close/>
                  <a:moveTo>
                    <a:pt x="1134" y="401"/>
                  </a:moveTo>
                  <a:lnTo>
                    <a:pt x="1132" y="397"/>
                  </a:lnTo>
                  <a:lnTo>
                    <a:pt x="1120" y="409"/>
                  </a:lnTo>
                  <a:lnTo>
                    <a:pt x="1106" y="403"/>
                  </a:lnTo>
                  <a:lnTo>
                    <a:pt x="1106" y="393"/>
                  </a:lnTo>
                  <a:lnTo>
                    <a:pt x="1122" y="387"/>
                  </a:lnTo>
                  <a:lnTo>
                    <a:pt x="1138" y="395"/>
                  </a:lnTo>
                  <a:lnTo>
                    <a:pt x="1134" y="401"/>
                  </a:lnTo>
                  <a:close/>
                  <a:moveTo>
                    <a:pt x="1242" y="62"/>
                  </a:moveTo>
                  <a:lnTo>
                    <a:pt x="1220" y="62"/>
                  </a:lnTo>
                  <a:lnTo>
                    <a:pt x="1224" y="54"/>
                  </a:lnTo>
                  <a:lnTo>
                    <a:pt x="1244" y="52"/>
                  </a:lnTo>
                  <a:lnTo>
                    <a:pt x="1238" y="48"/>
                  </a:lnTo>
                  <a:lnTo>
                    <a:pt x="1262" y="48"/>
                  </a:lnTo>
                  <a:lnTo>
                    <a:pt x="1264" y="66"/>
                  </a:lnTo>
                  <a:lnTo>
                    <a:pt x="1284" y="60"/>
                  </a:lnTo>
                  <a:lnTo>
                    <a:pt x="1274" y="68"/>
                  </a:lnTo>
                  <a:lnTo>
                    <a:pt x="1258" y="68"/>
                  </a:lnTo>
                  <a:lnTo>
                    <a:pt x="1260" y="60"/>
                  </a:lnTo>
                  <a:lnTo>
                    <a:pt x="1242" y="62"/>
                  </a:lnTo>
                  <a:close/>
                  <a:moveTo>
                    <a:pt x="1200" y="52"/>
                  </a:moveTo>
                  <a:lnTo>
                    <a:pt x="1190" y="48"/>
                  </a:lnTo>
                  <a:lnTo>
                    <a:pt x="1186" y="60"/>
                  </a:lnTo>
                  <a:lnTo>
                    <a:pt x="1166" y="56"/>
                  </a:lnTo>
                  <a:lnTo>
                    <a:pt x="1176" y="52"/>
                  </a:lnTo>
                  <a:lnTo>
                    <a:pt x="1186" y="54"/>
                  </a:lnTo>
                  <a:lnTo>
                    <a:pt x="1192" y="44"/>
                  </a:lnTo>
                  <a:lnTo>
                    <a:pt x="1200" y="52"/>
                  </a:lnTo>
                  <a:close/>
                  <a:moveTo>
                    <a:pt x="1234" y="40"/>
                  </a:moveTo>
                  <a:lnTo>
                    <a:pt x="1222" y="44"/>
                  </a:lnTo>
                  <a:lnTo>
                    <a:pt x="1194" y="36"/>
                  </a:lnTo>
                  <a:lnTo>
                    <a:pt x="1210" y="34"/>
                  </a:lnTo>
                  <a:lnTo>
                    <a:pt x="1204" y="26"/>
                  </a:lnTo>
                  <a:lnTo>
                    <a:pt x="1224" y="28"/>
                  </a:lnTo>
                  <a:lnTo>
                    <a:pt x="1250" y="36"/>
                  </a:lnTo>
                  <a:lnTo>
                    <a:pt x="1234" y="40"/>
                  </a:lnTo>
                  <a:close/>
                  <a:moveTo>
                    <a:pt x="1356" y="24"/>
                  </a:moveTo>
                  <a:lnTo>
                    <a:pt x="1368" y="32"/>
                  </a:lnTo>
                  <a:lnTo>
                    <a:pt x="1352" y="40"/>
                  </a:lnTo>
                  <a:lnTo>
                    <a:pt x="1332" y="42"/>
                  </a:lnTo>
                  <a:lnTo>
                    <a:pt x="1322" y="36"/>
                  </a:lnTo>
                  <a:lnTo>
                    <a:pt x="1346" y="30"/>
                  </a:lnTo>
                  <a:lnTo>
                    <a:pt x="1356" y="24"/>
                  </a:lnTo>
                  <a:close/>
                  <a:moveTo>
                    <a:pt x="1104" y="42"/>
                  </a:moveTo>
                  <a:lnTo>
                    <a:pt x="1098" y="38"/>
                  </a:lnTo>
                  <a:lnTo>
                    <a:pt x="1074" y="50"/>
                  </a:lnTo>
                  <a:lnTo>
                    <a:pt x="1058" y="42"/>
                  </a:lnTo>
                  <a:lnTo>
                    <a:pt x="1106" y="36"/>
                  </a:lnTo>
                  <a:lnTo>
                    <a:pt x="1114" y="44"/>
                  </a:lnTo>
                  <a:lnTo>
                    <a:pt x="1104" y="42"/>
                  </a:lnTo>
                  <a:close/>
                  <a:moveTo>
                    <a:pt x="715" y="651"/>
                  </a:moveTo>
                  <a:lnTo>
                    <a:pt x="707" y="645"/>
                  </a:lnTo>
                  <a:lnTo>
                    <a:pt x="717" y="641"/>
                  </a:lnTo>
                  <a:lnTo>
                    <a:pt x="727" y="651"/>
                  </a:lnTo>
                  <a:lnTo>
                    <a:pt x="723" y="657"/>
                  </a:lnTo>
                  <a:lnTo>
                    <a:pt x="709" y="663"/>
                  </a:lnTo>
                  <a:lnTo>
                    <a:pt x="705" y="655"/>
                  </a:lnTo>
                  <a:lnTo>
                    <a:pt x="715" y="651"/>
                  </a:lnTo>
                  <a:close/>
                  <a:moveTo>
                    <a:pt x="431" y="1019"/>
                  </a:moveTo>
                  <a:lnTo>
                    <a:pt x="421" y="1031"/>
                  </a:lnTo>
                  <a:lnTo>
                    <a:pt x="409" y="1027"/>
                  </a:lnTo>
                  <a:lnTo>
                    <a:pt x="417" y="1021"/>
                  </a:lnTo>
                  <a:lnTo>
                    <a:pt x="431" y="1019"/>
                  </a:lnTo>
                  <a:close/>
                  <a:moveTo>
                    <a:pt x="603" y="1041"/>
                  </a:moveTo>
                  <a:lnTo>
                    <a:pt x="601" y="1053"/>
                  </a:lnTo>
                  <a:lnTo>
                    <a:pt x="609" y="1049"/>
                  </a:lnTo>
                  <a:lnTo>
                    <a:pt x="601" y="1067"/>
                  </a:lnTo>
                  <a:lnTo>
                    <a:pt x="605" y="1073"/>
                  </a:lnTo>
                  <a:lnTo>
                    <a:pt x="601" y="1079"/>
                  </a:lnTo>
                  <a:lnTo>
                    <a:pt x="593" y="1077"/>
                  </a:lnTo>
                  <a:lnTo>
                    <a:pt x="573" y="1065"/>
                  </a:lnTo>
                  <a:lnTo>
                    <a:pt x="565" y="1063"/>
                  </a:lnTo>
                  <a:lnTo>
                    <a:pt x="561" y="1057"/>
                  </a:lnTo>
                  <a:lnTo>
                    <a:pt x="571" y="1053"/>
                  </a:lnTo>
                  <a:lnTo>
                    <a:pt x="573" y="1043"/>
                  </a:lnTo>
                  <a:lnTo>
                    <a:pt x="577" y="1053"/>
                  </a:lnTo>
                  <a:lnTo>
                    <a:pt x="581" y="1057"/>
                  </a:lnTo>
                  <a:lnTo>
                    <a:pt x="599" y="1053"/>
                  </a:lnTo>
                  <a:lnTo>
                    <a:pt x="603" y="1041"/>
                  </a:lnTo>
                  <a:close/>
                  <a:moveTo>
                    <a:pt x="517" y="997"/>
                  </a:moveTo>
                  <a:lnTo>
                    <a:pt x="521" y="1011"/>
                  </a:lnTo>
                  <a:lnTo>
                    <a:pt x="517" y="1035"/>
                  </a:lnTo>
                  <a:lnTo>
                    <a:pt x="509" y="1035"/>
                  </a:lnTo>
                  <a:lnTo>
                    <a:pt x="507" y="1041"/>
                  </a:lnTo>
                  <a:lnTo>
                    <a:pt x="497" y="1035"/>
                  </a:lnTo>
                  <a:lnTo>
                    <a:pt x="503" y="1021"/>
                  </a:lnTo>
                  <a:lnTo>
                    <a:pt x="499" y="1001"/>
                  </a:lnTo>
                  <a:lnTo>
                    <a:pt x="501" y="1005"/>
                  </a:lnTo>
                  <a:lnTo>
                    <a:pt x="513" y="997"/>
                  </a:lnTo>
                  <a:lnTo>
                    <a:pt x="517" y="997"/>
                  </a:lnTo>
                  <a:close/>
                  <a:moveTo>
                    <a:pt x="769" y="1063"/>
                  </a:moveTo>
                  <a:lnTo>
                    <a:pt x="781" y="1059"/>
                  </a:lnTo>
                  <a:lnTo>
                    <a:pt x="777" y="1067"/>
                  </a:lnTo>
                  <a:lnTo>
                    <a:pt x="783" y="1073"/>
                  </a:lnTo>
                  <a:lnTo>
                    <a:pt x="785" y="1079"/>
                  </a:lnTo>
                  <a:lnTo>
                    <a:pt x="793" y="1085"/>
                  </a:lnTo>
                  <a:lnTo>
                    <a:pt x="801" y="1083"/>
                  </a:lnTo>
                  <a:lnTo>
                    <a:pt x="795" y="1093"/>
                  </a:lnTo>
                  <a:lnTo>
                    <a:pt x="775" y="1067"/>
                  </a:lnTo>
                  <a:lnTo>
                    <a:pt x="769" y="1063"/>
                  </a:lnTo>
                  <a:close/>
                  <a:moveTo>
                    <a:pt x="741" y="1063"/>
                  </a:moveTo>
                  <a:lnTo>
                    <a:pt x="743" y="1061"/>
                  </a:lnTo>
                  <a:lnTo>
                    <a:pt x="747" y="1077"/>
                  </a:lnTo>
                  <a:lnTo>
                    <a:pt x="757" y="1077"/>
                  </a:lnTo>
                  <a:lnTo>
                    <a:pt x="755" y="1071"/>
                  </a:lnTo>
                  <a:lnTo>
                    <a:pt x="765" y="1071"/>
                  </a:lnTo>
                  <a:lnTo>
                    <a:pt x="773" y="1081"/>
                  </a:lnTo>
                  <a:lnTo>
                    <a:pt x="759" y="1075"/>
                  </a:lnTo>
                  <a:lnTo>
                    <a:pt x="751" y="1079"/>
                  </a:lnTo>
                  <a:lnTo>
                    <a:pt x="747" y="1077"/>
                  </a:lnTo>
                  <a:lnTo>
                    <a:pt x="741" y="1063"/>
                  </a:lnTo>
                  <a:close/>
                  <a:moveTo>
                    <a:pt x="745" y="1037"/>
                  </a:moveTo>
                  <a:lnTo>
                    <a:pt x="741" y="1049"/>
                  </a:lnTo>
                  <a:lnTo>
                    <a:pt x="751" y="1057"/>
                  </a:lnTo>
                  <a:lnTo>
                    <a:pt x="755" y="1063"/>
                  </a:lnTo>
                  <a:lnTo>
                    <a:pt x="751" y="1067"/>
                  </a:lnTo>
                  <a:lnTo>
                    <a:pt x="747" y="1057"/>
                  </a:lnTo>
                  <a:lnTo>
                    <a:pt x="725" y="1041"/>
                  </a:lnTo>
                  <a:lnTo>
                    <a:pt x="739" y="1043"/>
                  </a:lnTo>
                  <a:lnTo>
                    <a:pt x="745" y="1037"/>
                  </a:lnTo>
                  <a:close/>
                  <a:moveTo>
                    <a:pt x="769" y="1045"/>
                  </a:moveTo>
                  <a:lnTo>
                    <a:pt x="767" y="1053"/>
                  </a:lnTo>
                  <a:lnTo>
                    <a:pt x="761" y="1045"/>
                  </a:lnTo>
                  <a:lnTo>
                    <a:pt x="769" y="1045"/>
                  </a:lnTo>
                  <a:lnTo>
                    <a:pt x="769" y="1037"/>
                  </a:lnTo>
                  <a:lnTo>
                    <a:pt x="765" y="1033"/>
                  </a:lnTo>
                  <a:lnTo>
                    <a:pt x="773" y="1031"/>
                  </a:lnTo>
                  <a:lnTo>
                    <a:pt x="777" y="1037"/>
                  </a:lnTo>
                  <a:lnTo>
                    <a:pt x="769" y="1045"/>
                  </a:lnTo>
                  <a:close/>
                  <a:moveTo>
                    <a:pt x="727" y="1093"/>
                  </a:moveTo>
                  <a:lnTo>
                    <a:pt x="741" y="1101"/>
                  </a:lnTo>
                  <a:lnTo>
                    <a:pt x="765" y="1101"/>
                  </a:lnTo>
                  <a:lnTo>
                    <a:pt x="771" y="1107"/>
                  </a:lnTo>
                  <a:lnTo>
                    <a:pt x="749" y="1109"/>
                  </a:lnTo>
                  <a:lnTo>
                    <a:pt x="743" y="1105"/>
                  </a:lnTo>
                  <a:lnTo>
                    <a:pt x="737" y="1109"/>
                  </a:lnTo>
                  <a:lnTo>
                    <a:pt x="729" y="1103"/>
                  </a:lnTo>
                  <a:lnTo>
                    <a:pt x="727" y="1093"/>
                  </a:lnTo>
                  <a:close/>
                  <a:moveTo>
                    <a:pt x="291" y="1091"/>
                  </a:moveTo>
                  <a:lnTo>
                    <a:pt x="291" y="1091"/>
                  </a:lnTo>
                  <a:lnTo>
                    <a:pt x="291" y="1091"/>
                  </a:lnTo>
                  <a:lnTo>
                    <a:pt x="291" y="1091"/>
                  </a:lnTo>
                  <a:close/>
                  <a:moveTo>
                    <a:pt x="307" y="1105"/>
                  </a:moveTo>
                  <a:lnTo>
                    <a:pt x="307" y="1105"/>
                  </a:lnTo>
                  <a:lnTo>
                    <a:pt x="307" y="1105"/>
                  </a:lnTo>
                  <a:lnTo>
                    <a:pt x="307" y="1105"/>
                  </a:lnTo>
                  <a:close/>
                  <a:moveTo>
                    <a:pt x="873" y="1113"/>
                  </a:moveTo>
                  <a:lnTo>
                    <a:pt x="873" y="1113"/>
                  </a:lnTo>
                  <a:lnTo>
                    <a:pt x="869" y="1113"/>
                  </a:lnTo>
                  <a:lnTo>
                    <a:pt x="871" y="1113"/>
                  </a:lnTo>
                  <a:lnTo>
                    <a:pt x="873" y="1113"/>
                  </a:lnTo>
                  <a:close/>
                  <a:moveTo>
                    <a:pt x="887" y="1109"/>
                  </a:moveTo>
                  <a:lnTo>
                    <a:pt x="887" y="1109"/>
                  </a:lnTo>
                  <a:lnTo>
                    <a:pt x="885" y="1107"/>
                  </a:lnTo>
                  <a:lnTo>
                    <a:pt x="885" y="1107"/>
                  </a:lnTo>
                  <a:lnTo>
                    <a:pt x="885" y="1107"/>
                  </a:lnTo>
                  <a:lnTo>
                    <a:pt x="885" y="1107"/>
                  </a:lnTo>
                  <a:lnTo>
                    <a:pt x="885" y="1107"/>
                  </a:lnTo>
                  <a:lnTo>
                    <a:pt x="885" y="1107"/>
                  </a:lnTo>
                  <a:lnTo>
                    <a:pt x="885" y="1107"/>
                  </a:lnTo>
                  <a:lnTo>
                    <a:pt x="885" y="1109"/>
                  </a:lnTo>
                  <a:lnTo>
                    <a:pt x="885" y="1107"/>
                  </a:lnTo>
                  <a:lnTo>
                    <a:pt x="885" y="1107"/>
                  </a:lnTo>
                  <a:lnTo>
                    <a:pt x="885" y="1107"/>
                  </a:lnTo>
                  <a:lnTo>
                    <a:pt x="885" y="1107"/>
                  </a:lnTo>
                  <a:lnTo>
                    <a:pt x="885" y="1107"/>
                  </a:lnTo>
                  <a:lnTo>
                    <a:pt x="885" y="1107"/>
                  </a:lnTo>
                  <a:lnTo>
                    <a:pt x="887" y="1109"/>
                  </a:lnTo>
                  <a:close/>
                  <a:moveTo>
                    <a:pt x="777" y="1013"/>
                  </a:moveTo>
                  <a:lnTo>
                    <a:pt x="769" y="1019"/>
                  </a:lnTo>
                  <a:lnTo>
                    <a:pt x="771" y="1015"/>
                  </a:lnTo>
                  <a:lnTo>
                    <a:pt x="781" y="1009"/>
                  </a:lnTo>
                  <a:lnTo>
                    <a:pt x="769" y="1009"/>
                  </a:lnTo>
                  <a:lnTo>
                    <a:pt x="761" y="1013"/>
                  </a:lnTo>
                  <a:lnTo>
                    <a:pt x="757" y="1023"/>
                  </a:lnTo>
                  <a:lnTo>
                    <a:pt x="753" y="1029"/>
                  </a:lnTo>
                  <a:lnTo>
                    <a:pt x="753" y="1021"/>
                  </a:lnTo>
                  <a:lnTo>
                    <a:pt x="757" y="1021"/>
                  </a:lnTo>
                  <a:lnTo>
                    <a:pt x="761" y="1005"/>
                  </a:lnTo>
                  <a:lnTo>
                    <a:pt x="753" y="1001"/>
                  </a:lnTo>
                  <a:lnTo>
                    <a:pt x="749" y="1009"/>
                  </a:lnTo>
                  <a:lnTo>
                    <a:pt x="745" y="1003"/>
                  </a:lnTo>
                  <a:lnTo>
                    <a:pt x="733" y="1007"/>
                  </a:lnTo>
                  <a:lnTo>
                    <a:pt x="737" y="1013"/>
                  </a:lnTo>
                  <a:lnTo>
                    <a:pt x="727" y="1017"/>
                  </a:lnTo>
                  <a:lnTo>
                    <a:pt x="719" y="1011"/>
                  </a:lnTo>
                  <a:lnTo>
                    <a:pt x="715" y="1019"/>
                  </a:lnTo>
                  <a:lnTo>
                    <a:pt x="727" y="1035"/>
                  </a:lnTo>
                  <a:lnTo>
                    <a:pt x="719" y="1041"/>
                  </a:lnTo>
                  <a:lnTo>
                    <a:pt x="737" y="1051"/>
                  </a:lnTo>
                  <a:lnTo>
                    <a:pt x="737" y="1061"/>
                  </a:lnTo>
                  <a:lnTo>
                    <a:pt x="731" y="1055"/>
                  </a:lnTo>
                  <a:lnTo>
                    <a:pt x="729" y="1075"/>
                  </a:lnTo>
                  <a:lnTo>
                    <a:pt x="719" y="1077"/>
                  </a:lnTo>
                  <a:lnTo>
                    <a:pt x="715" y="1081"/>
                  </a:lnTo>
                  <a:lnTo>
                    <a:pt x="709" y="1073"/>
                  </a:lnTo>
                  <a:lnTo>
                    <a:pt x="701" y="1077"/>
                  </a:lnTo>
                  <a:lnTo>
                    <a:pt x="701" y="1063"/>
                  </a:lnTo>
                  <a:lnTo>
                    <a:pt x="689" y="1057"/>
                  </a:lnTo>
                  <a:lnTo>
                    <a:pt x="693" y="1049"/>
                  </a:lnTo>
                  <a:lnTo>
                    <a:pt x="685" y="1043"/>
                  </a:lnTo>
                  <a:lnTo>
                    <a:pt x="693" y="1037"/>
                  </a:lnTo>
                  <a:lnTo>
                    <a:pt x="679" y="1035"/>
                  </a:lnTo>
                  <a:lnTo>
                    <a:pt x="679" y="1027"/>
                  </a:lnTo>
                  <a:lnTo>
                    <a:pt x="669" y="1017"/>
                  </a:lnTo>
                  <a:lnTo>
                    <a:pt x="665" y="1009"/>
                  </a:lnTo>
                  <a:lnTo>
                    <a:pt x="669" y="1003"/>
                  </a:lnTo>
                  <a:lnTo>
                    <a:pt x="667" y="995"/>
                  </a:lnTo>
                  <a:lnTo>
                    <a:pt x="669" y="987"/>
                  </a:lnTo>
                  <a:lnTo>
                    <a:pt x="665" y="985"/>
                  </a:lnTo>
                  <a:lnTo>
                    <a:pt x="657" y="975"/>
                  </a:lnTo>
                  <a:lnTo>
                    <a:pt x="643" y="969"/>
                  </a:lnTo>
                  <a:lnTo>
                    <a:pt x="629" y="969"/>
                  </a:lnTo>
                  <a:lnTo>
                    <a:pt x="627" y="963"/>
                  </a:lnTo>
                  <a:lnTo>
                    <a:pt x="617" y="965"/>
                  </a:lnTo>
                  <a:lnTo>
                    <a:pt x="621" y="961"/>
                  </a:lnTo>
                  <a:lnTo>
                    <a:pt x="603" y="949"/>
                  </a:lnTo>
                  <a:lnTo>
                    <a:pt x="605" y="941"/>
                  </a:lnTo>
                  <a:lnTo>
                    <a:pt x="589" y="927"/>
                  </a:lnTo>
                  <a:lnTo>
                    <a:pt x="585" y="933"/>
                  </a:lnTo>
                  <a:lnTo>
                    <a:pt x="579" y="927"/>
                  </a:lnTo>
                  <a:lnTo>
                    <a:pt x="579" y="913"/>
                  </a:lnTo>
                  <a:lnTo>
                    <a:pt x="557" y="923"/>
                  </a:lnTo>
                  <a:lnTo>
                    <a:pt x="561" y="943"/>
                  </a:lnTo>
                  <a:lnTo>
                    <a:pt x="579" y="957"/>
                  </a:lnTo>
                  <a:lnTo>
                    <a:pt x="587" y="973"/>
                  </a:lnTo>
                  <a:lnTo>
                    <a:pt x="603" y="985"/>
                  </a:lnTo>
                  <a:lnTo>
                    <a:pt x="617" y="985"/>
                  </a:lnTo>
                  <a:lnTo>
                    <a:pt x="617" y="995"/>
                  </a:lnTo>
                  <a:lnTo>
                    <a:pt x="645" y="1009"/>
                  </a:lnTo>
                  <a:lnTo>
                    <a:pt x="653" y="1017"/>
                  </a:lnTo>
                  <a:lnTo>
                    <a:pt x="651" y="1023"/>
                  </a:lnTo>
                  <a:lnTo>
                    <a:pt x="643" y="1015"/>
                  </a:lnTo>
                  <a:lnTo>
                    <a:pt x="631" y="1011"/>
                  </a:lnTo>
                  <a:lnTo>
                    <a:pt x="625" y="1019"/>
                  </a:lnTo>
                  <a:lnTo>
                    <a:pt x="623" y="1025"/>
                  </a:lnTo>
                  <a:lnTo>
                    <a:pt x="633" y="1031"/>
                  </a:lnTo>
                  <a:lnTo>
                    <a:pt x="633" y="1039"/>
                  </a:lnTo>
                  <a:lnTo>
                    <a:pt x="625" y="1043"/>
                  </a:lnTo>
                  <a:lnTo>
                    <a:pt x="625" y="1049"/>
                  </a:lnTo>
                  <a:lnTo>
                    <a:pt x="617" y="1057"/>
                  </a:lnTo>
                  <a:lnTo>
                    <a:pt x="611" y="1057"/>
                  </a:lnTo>
                  <a:lnTo>
                    <a:pt x="613" y="1043"/>
                  </a:lnTo>
                  <a:lnTo>
                    <a:pt x="619" y="1043"/>
                  </a:lnTo>
                  <a:lnTo>
                    <a:pt x="615" y="1029"/>
                  </a:lnTo>
                  <a:lnTo>
                    <a:pt x="609" y="1019"/>
                  </a:lnTo>
                  <a:lnTo>
                    <a:pt x="599" y="1015"/>
                  </a:lnTo>
                  <a:lnTo>
                    <a:pt x="597" y="1009"/>
                  </a:lnTo>
                  <a:lnTo>
                    <a:pt x="591" y="1009"/>
                  </a:lnTo>
                  <a:lnTo>
                    <a:pt x="577" y="1005"/>
                  </a:lnTo>
                  <a:lnTo>
                    <a:pt x="579" y="999"/>
                  </a:lnTo>
                  <a:lnTo>
                    <a:pt x="571" y="997"/>
                  </a:lnTo>
                  <a:lnTo>
                    <a:pt x="535" y="969"/>
                  </a:lnTo>
                  <a:lnTo>
                    <a:pt x="527" y="947"/>
                  </a:lnTo>
                  <a:lnTo>
                    <a:pt x="505" y="939"/>
                  </a:lnTo>
                  <a:lnTo>
                    <a:pt x="497" y="949"/>
                  </a:lnTo>
                  <a:lnTo>
                    <a:pt x="487" y="951"/>
                  </a:lnTo>
                  <a:lnTo>
                    <a:pt x="467" y="965"/>
                  </a:lnTo>
                  <a:lnTo>
                    <a:pt x="433" y="957"/>
                  </a:lnTo>
                  <a:lnTo>
                    <a:pt x="421" y="963"/>
                  </a:lnTo>
                  <a:lnTo>
                    <a:pt x="419" y="973"/>
                  </a:lnTo>
                  <a:lnTo>
                    <a:pt x="423" y="977"/>
                  </a:lnTo>
                  <a:lnTo>
                    <a:pt x="417" y="989"/>
                  </a:lnTo>
                  <a:lnTo>
                    <a:pt x="405" y="997"/>
                  </a:lnTo>
                  <a:lnTo>
                    <a:pt x="389" y="1001"/>
                  </a:lnTo>
                  <a:lnTo>
                    <a:pt x="369" y="1029"/>
                  </a:lnTo>
                  <a:lnTo>
                    <a:pt x="369" y="1037"/>
                  </a:lnTo>
                  <a:lnTo>
                    <a:pt x="377" y="1043"/>
                  </a:lnTo>
                  <a:lnTo>
                    <a:pt x="365" y="1049"/>
                  </a:lnTo>
                  <a:lnTo>
                    <a:pt x="361" y="1061"/>
                  </a:lnTo>
                  <a:lnTo>
                    <a:pt x="347" y="1067"/>
                  </a:lnTo>
                  <a:lnTo>
                    <a:pt x="341" y="1077"/>
                  </a:lnTo>
                  <a:lnTo>
                    <a:pt x="305" y="1077"/>
                  </a:lnTo>
                  <a:lnTo>
                    <a:pt x="293" y="1083"/>
                  </a:lnTo>
                  <a:lnTo>
                    <a:pt x="287" y="1089"/>
                  </a:lnTo>
                  <a:lnTo>
                    <a:pt x="279" y="1085"/>
                  </a:lnTo>
                  <a:lnTo>
                    <a:pt x="273" y="1073"/>
                  </a:lnTo>
                  <a:lnTo>
                    <a:pt x="261" y="1069"/>
                  </a:lnTo>
                  <a:lnTo>
                    <a:pt x="253" y="1073"/>
                  </a:lnTo>
                  <a:lnTo>
                    <a:pt x="241" y="1071"/>
                  </a:lnTo>
                  <a:lnTo>
                    <a:pt x="237" y="1073"/>
                  </a:lnTo>
                  <a:lnTo>
                    <a:pt x="239" y="1065"/>
                  </a:lnTo>
                  <a:lnTo>
                    <a:pt x="239" y="1049"/>
                  </a:lnTo>
                  <a:lnTo>
                    <a:pt x="229" y="1043"/>
                  </a:lnTo>
                  <a:lnTo>
                    <a:pt x="235" y="1025"/>
                  </a:lnTo>
                  <a:lnTo>
                    <a:pt x="241" y="1001"/>
                  </a:lnTo>
                  <a:lnTo>
                    <a:pt x="237" y="981"/>
                  </a:lnTo>
                  <a:lnTo>
                    <a:pt x="241" y="979"/>
                  </a:lnTo>
                  <a:lnTo>
                    <a:pt x="231" y="967"/>
                  </a:lnTo>
                  <a:lnTo>
                    <a:pt x="233" y="961"/>
                  </a:lnTo>
                  <a:lnTo>
                    <a:pt x="247" y="959"/>
                  </a:lnTo>
                  <a:lnTo>
                    <a:pt x="253" y="951"/>
                  </a:lnTo>
                  <a:lnTo>
                    <a:pt x="263" y="955"/>
                  </a:lnTo>
                  <a:lnTo>
                    <a:pt x="291" y="955"/>
                  </a:lnTo>
                  <a:lnTo>
                    <a:pt x="307" y="959"/>
                  </a:lnTo>
                  <a:lnTo>
                    <a:pt x="319" y="957"/>
                  </a:lnTo>
                  <a:lnTo>
                    <a:pt x="341" y="961"/>
                  </a:lnTo>
                  <a:lnTo>
                    <a:pt x="351" y="955"/>
                  </a:lnTo>
                  <a:lnTo>
                    <a:pt x="355" y="935"/>
                  </a:lnTo>
                  <a:lnTo>
                    <a:pt x="357" y="917"/>
                  </a:lnTo>
                  <a:lnTo>
                    <a:pt x="353" y="911"/>
                  </a:lnTo>
                  <a:lnTo>
                    <a:pt x="357" y="905"/>
                  </a:lnTo>
                  <a:lnTo>
                    <a:pt x="337" y="897"/>
                  </a:lnTo>
                  <a:lnTo>
                    <a:pt x="341" y="885"/>
                  </a:lnTo>
                  <a:lnTo>
                    <a:pt x="313" y="873"/>
                  </a:lnTo>
                  <a:lnTo>
                    <a:pt x="295" y="863"/>
                  </a:lnTo>
                  <a:lnTo>
                    <a:pt x="325" y="855"/>
                  </a:lnTo>
                  <a:lnTo>
                    <a:pt x="333" y="861"/>
                  </a:lnTo>
                  <a:lnTo>
                    <a:pt x="353" y="859"/>
                  </a:lnTo>
                  <a:lnTo>
                    <a:pt x="345" y="845"/>
                  </a:lnTo>
                  <a:lnTo>
                    <a:pt x="339" y="849"/>
                  </a:lnTo>
                  <a:lnTo>
                    <a:pt x="339" y="839"/>
                  </a:lnTo>
                  <a:lnTo>
                    <a:pt x="351" y="837"/>
                  </a:lnTo>
                  <a:lnTo>
                    <a:pt x="355" y="843"/>
                  </a:lnTo>
                  <a:lnTo>
                    <a:pt x="369" y="847"/>
                  </a:lnTo>
                  <a:lnTo>
                    <a:pt x="379" y="843"/>
                  </a:lnTo>
                  <a:lnTo>
                    <a:pt x="377" y="837"/>
                  </a:lnTo>
                  <a:lnTo>
                    <a:pt x="391" y="833"/>
                  </a:lnTo>
                  <a:lnTo>
                    <a:pt x="397" y="827"/>
                  </a:lnTo>
                  <a:lnTo>
                    <a:pt x="397" y="815"/>
                  </a:lnTo>
                  <a:lnTo>
                    <a:pt x="427" y="805"/>
                  </a:lnTo>
                  <a:lnTo>
                    <a:pt x="441" y="785"/>
                  </a:lnTo>
                  <a:lnTo>
                    <a:pt x="447" y="767"/>
                  </a:lnTo>
                  <a:lnTo>
                    <a:pt x="451" y="765"/>
                  </a:lnTo>
                  <a:lnTo>
                    <a:pt x="493" y="755"/>
                  </a:lnTo>
                  <a:lnTo>
                    <a:pt x="503" y="761"/>
                  </a:lnTo>
                  <a:lnTo>
                    <a:pt x="503" y="753"/>
                  </a:lnTo>
                  <a:lnTo>
                    <a:pt x="509" y="753"/>
                  </a:lnTo>
                  <a:lnTo>
                    <a:pt x="499" y="733"/>
                  </a:lnTo>
                  <a:lnTo>
                    <a:pt x="505" y="727"/>
                  </a:lnTo>
                  <a:lnTo>
                    <a:pt x="495" y="719"/>
                  </a:lnTo>
                  <a:lnTo>
                    <a:pt x="501" y="711"/>
                  </a:lnTo>
                  <a:lnTo>
                    <a:pt x="497" y="697"/>
                  </a:lnTo>
                  <a:lnTo>
                    <a:pt x="503" y="685"/>
                  </a:lnTo>
                  <a:lnTo>
                    <a:pt x="515" y="685"/>
                  </a:lnTo>
                  <a:lnTo>
                    <a:pt x="525" y="675"/>
                  </a:lnTo>
                  <a:lnTo>
                    <a:pt x="533" y="671"/>
                  </a:lnTo>
                  <a:lnTo>
                    <a:pt x="529" y="689"/>
                  </a:lnTo>
                  <a:lnTo>
                    <a:pt x="529" y="697"/>
                  </a:lnTo>
                  <a:lnTo>
                    <a:pt x="539" y="699"/>
                  </a:lnTo>
                  <a:lnTo>
                    <a:pt x="517" y="721"/>
                  </a:lnTo>
                  <a:lnTo>
                    <a:pt x="519" y="733"/>
                  </a:lnTo>
                  <a:lnTo>
                    <a:pt x="525" y="741"/>
                  </a:lnTo>
                  <a:lnTo>
                    <a:pt x="537" y="745"/>
                  </a:lnTo>
                  <a:lnTo>
                    <a:pt x="545" y="743"/>
                  </a:lnTo>
                  <a:lnTo>
                    <a:pt x="537" y="751"/>
                  </a:lnTo>
                  <a:lnTo>
                    <a:pt x="545" y="751"/>
                  </a:lnTo>
                  <a:lnTo>
                    <a:pt x="563" y="741"/>
                  </a:lnTo>
                  <a:lnTo>
                    <a:pt x="569" y="743"/>
                  </a:lnTo>
                  <a:lnTo>
                    <a:pt x="577" y="737"/>
                  </a:lnTo>
                  <a:lnTo>
                    <a:pt x="589" y="753"/>
                  </a:lnTo>
                  <a:lnTo>
                    <a:pt x="617" y="745"/>
                  </a:lnTo>
                  <a:lnTo>
                    <a:pt x="625" y="739"/>
                  </a:lnTo>
                  <a:lnTo>
                    <a:pt x="651" y="733"/>
                  </a:lnTo>
                  <a:lnTo>
                    <a:pt x="655" y="741"/>
                  </a:lnTo>
                  <a:lnTo>
                    <a:pt x="671" y="741"/>
                  </a:lnTo>
                  <a:lnTo>
                    <a:pt x="677" y="731"/>
                  </a:lnTo>
                  <a:lnTo>
                    <a:pt x="695" y="731"/>
                  </a:lnTo>
                  <a:lnTo>
                    <a:pt x="695" y="719"/>
                  </a:lnTo>
                  <a:lnTo>
                    <a:pt x="691" y="703"/>
                  </a:lnTo>
                  <a:lnTo>
                    <a:pt x="693" y="691"/>
                  </a:lnTo>
                  <a:lnTo>
                    <a:pt x="703" y="675"/>
                  </a:lnTo>
                  <a:lnTo>
                    <a:pt x="725" y="671"/>
                  </a:lnTo>
                  <a:lnTo>
                    <a:pt x="725" y="685"/>
                  </a:lnTo>
                  <a:lnTo>
                    <a:pt x="733" y="689"/>
                  </a:lnTo>
                  <a:lnTo>
                    <a:pt x="743" y="683"/>
                  </a:lnTo>
                  <a:lnTo>
                    <a:pt x="741" y="669"/>
                  </a:lnTo>
                  <a:lnTo>
                    <a:pt x="745" y="657"/>
                  </a:lnTo>
                  <a:lnTo>
                    <a:pt x="737" y="659"/>
                  </a:lnTo>
                  <a:lnTo>
                    <a:pt x="729" y="653"/>
                  </a:lnTo>
                  <a:lnTo>
                    <a:pt x="729" y="639"/>
                  </a:lnTo>
                  <a:lnTo>
                    <a:pt x="739" y="637"/>
                  </a:lnTo>
                  <a:lnTo>
                    <a:pt x="745" y="629"/>
                  </a:lnTo>
                  <a:lnTo>
                    <a:pt x="743" y="619"/>
                  </a:lnTo>
                  <a:lnTo>
                    <a:pt x="729" y="621"/>
                  </a:lnTo>
                  <a:lnTo>
                    <a:pt x="719" y="619"/>
                  </a:lnTo>
                  <a:lnTo>
                    <a:pt x="715" y="625"/>
                  </a:lnTo>
                  <a:lnTo>
                    <a:pt x="711" y="613"/>
                  </a:lnTo>
                  <a:lnTo>
                    <a:pt x="699" y="609"/>
                  </a:lnTo>
                  <a:lnTo>
                    <a:pt x="693" y="611"/>
                  </a:lnTo>
                  <a:lnTo>
                    <a:pt x="683" y="621"/>
                  </a:lnTo>
                  <a:lnTo>
                    <a:pt x="673" y="619"/>
                  </a:lnTo>
                  <a:lnTo>
                    <a:pt x="675" y="613"/>
                  </a:lnTo>
                  <a:lnTo>
                    <a:pt x="683" y="615"/>
                  </a:lnTo>
                  <a:lnTo>
                    <a:pt x="697" y="605"/>
                  </a:lnTo>
                  <a:lnTo>
                    <a:pt x="699" y="583"/>
                  </a:lnTo>
                  <a:lnTo>
                    <a:pt x="695" y="575"/>
                  </a:lnTo>
                  <a:lnTo>
                    <a:pt x="697" y="567"/>
                  </a:lnTo>
                  <a:lnTo>
                    <a:pt x="693" y="559"/>
                  </a:lnTo>
                  <a:lnTo>
                    <a:pt x="697" y="545"/>
                  </a:lnTo>
                  <a:lnTo>
                    <a:pt x="713" y="543"/>
                  </a:lnTo>
                  <a:lnTo>
                    <a:pt x="715" y="535"/>
                  </a:lnTo>
                  <a:lnTo>
                    <a:pt x="727" y="529"/>
                  </a:lnTo>
                  <a:lnTo>
                    <a:pt x="749" y="505"/>
                  </a:lnTo>
                  <a:lnTo>
                    <a:pt x="757" y="507"/>
                  </a:lnTo>
                  <a:lnTo>
                    <a:pt x="757" y="491"/>
                  </a:lnTo>
                  <a:lnTo>
                    <a:pt x="745" y="483"/>
                  </a:lnTo>
                  <a:lnTo>
                    <a:pt x="717" y="485"/>
                  </a:lnTo>
                  <a:lnTo>
                    <a:pt x="713" y="493"/>
                  </a:lnTo>
                  <a:lnTo>
                    <a:pt x="705" y="489"/>
                  </a:lnTo>
                  <a:lnTo>
                    <a:pt x="693" y="507"/>
                  </a:lnTo>
                  <a:lnTo>
                    <a:pt x="699" y="517"/>
                  </a:lnTo>
                  <a:lnTo>
                    <a:pt x="689" y="531"/>
                  </a:lnTo>
                  <a:lnTo>
                    <a:pt x="671" y="541"/>
                  </a:lnTo>
                  <a:lnTo>
                    <a:pt x="665" y="541"/>
                  </a:lnTo>
                  <a:lnTo>
                    <a:pt x="657" y="547"/>
                  </a:lnTo>
                  <a:lnTo>
                    <a:pt x="641" y="565"/>
                  </a:lnTo>
                  <a:lnTo>
                    <a:pt x="637" y="561"/>
                  </a:lnTo>
                  <a:lnTo>
                    <a:pt x="637" y="581"/>
                  </a:lnTo>
                  <a:lnTo>
                    <a:pt x="633" y="597"/>
                  </a:lnTo>
                  <a:lnTo>
                    <a:pt x="641" y="609"/>
                  </a:lnTo>
                  <a:lnTo>
                    <a:pt x="645" y="609"/>
                  </a:lnTo>
                  <a:lnTo>
                    <a:pt x="659" y="619"/>
                  </a:lnTo>
                  <a:lnTo>
                    <a:pt x="661" y="625"/>
                  </a:lnTo>
                  <a:lnTo>
                    <a:pt x="657" y="639"/>
                  </a:lnTo>
                  <a:lnTo>
                    <a:pt x="629" y="651"/>
                  </a:lnTo>
                  <a:lnTo>
                    <a:pt x="627" y="663"/>
                  </a:lnTo>
                  <a:lnTo>
                    <a:pt x="621" y="669"/>
                  </a:lnTo>
                  <a:lnTo>
                    <a:pt x="633" y="683"/>
                  </a:lnTo>
                  <a:lnTo>
                    <a:pt x="621" y="705"/>
                  </a:lnTo>
                  <a:lnTo>
                    <a:pt x="625" y="687"/>
                  </a:lnTo>
                  <a:lnTo>
                    <a:pt x="613" y="707"/>
                  </a:lnTo>
                  <a:lnTo>
                    <a:pt x="595" y="705"/>
                  </a:lnTo>
                  <a:lnTo>
                    <a:pt x="589" y="713"/>
                  </a:lnTo>
                  <a:lnTo>
                    <a:pt x="591" y="719"/>
                  </a:lnTo>
                  <a:lnTo>
                    <a:pt x="603" y="727"/>
                  </a:lnTo>
                  <a:lnTo>
                    <a:pt x="601" y="731"/>
                  </a:lnTo>
                  <a:lnTo>
                    <a:pt x="589" y="721"/>
                  </a:lnTo>
                  <a:lnTo>
                    <a:pt x="569" y="721"/>
                  </a:lnTo>
                  <a:lnTo>
                    <a:pt x="571" y="717"/>
                  </a:lnTo>
                  <a:lnTo>
                    <a:pt x="563" y="703"/>
                  </a:lnTo>
                  <a:lnTo>
                    <a:pt x="569" y="695"/>
                  </a:lnTo>
                  <a:lnTo>
                    <a:pt x="561" y="689"/>
                  </a:lnTo>
                  <a:lnTo>
                    <a:pt x="557" y="677"/>
                  </a:lnTo>
                  <a:lnTo>
                    <a:pt x="547" y="667"/>
                  </a:lnTo>
                  <a:lnTo>
                    <a:pt x="543" y="649"/>
                  </a:lnTo>
                  <a:lnTo>
                    <a:pt x="533" y="633"/>
                  </a:lnTo>
                  <a:lnTo>
                    <a:pt x="531" y="637"/>
                  </a:lnTo>
                  <a:lnTo>
                    <a:pt x="521" y="645"/>
                  </a:lnTo>
                  <a:lnTo>
                    <a:pt x="501" y="661"/>
                  </a:lnTo>
                  <a:lnTo>
                    <a:pt x="489" y="665"/>
                  </a:lnTo>
                  <a:lnTo>
                    <a:pt x="473" y="663"/>
                  </a:lnTo>
                  <a:lnTo>
                    <a:pt x="457" y="649"/>
                  </a:lnTo>
                  <a:lnTo>
                    <a:pt x="457" y="641"/>
                  </a:lnTo>
                  <a:lnTo>
                    <a:pt x="451" y="639"/>
                  </a:lnTo>
                  <a:lnTo>
                    <a:pt x="451" y="633"/>
                  </a:lnTo>
                  <a:lnTo>
                    <a:pt x="459" y="625"/>
                  </a:lnTo>
                  <a:lnTo>
                    <a:pt x="453" y="625"/>
                  </a:lnTo>
                  <a:lnTo>
                    <a:pt x="453" y="617"/>
                  </a:lnTo>
                  <a:lnTo>
                    <a:pt x="443" y="597"/>
                  </a:lnTo>
                  <a:lnTo>
                    <a:pt x="455" y="597"/>
                  </a:lnTo>
                  <a:lnTo>
                    <a:pt x="449" y="589"/>
                  </a:lnTo>
                  <a:lnTo>
                    <a:pt x="453" y="585"/>
                  </a:lnTo>
                  <a:lnTo>
                    <a:pt x="445" y="579"/>
                  </a:lnTo>
                  <a:lnTo>
                    <a:pt x="455" y="573"/>
                  </a:lnTo>
                  <a:lnTo>
                    <a:pt x="457" y="567"/>
                  </a:lnTo>
                  <a:lnTo>
                    <a:pt x="473" y="561"/>
                  </a:lnTo>
                  <a:lnTo>
                    <a:pt x="477" y="553"/>
                  </a:lnTo>
                  <a:lnTo>
                    <a:pt x="495" y="549"/>
                  </a:lnTo>
                  <a:lnTo>
                    <a:pt x="499" y="535"/>
                  </a:lnTo>
                  <a:lnTo>
                    <a:pt x="507" y="533"/>
                  </a:lnTo>
                  <a:lnTo>
                    <a:pt x="513" y="539"/>
                  </a:lnTo>
                  <a:lnTo>
                    <a:pt x="521" y="535"/>
                  </a:lnTo>
                  <a:lnTo>
                    <a:pt x="525" y="543"/>
                  </a:lnTo>
                  <a:lnTo>
                    <a:pt x="547" y="533"/>
                  </a:lnTo>
                  <a:lnTo>
                    <a:pt x="541" y="531"/>
                  </a:lnTo>
                  <a:lnTo>
                    <a:pt x="523" y="539"/>
                  </a:lnTo>
                  <a:lnTo>
                    <a:pt x="517" y="533"/>
                  </a:lnTo>
                  <a:lnTo>
                    <a:pt x="527" y="523"/>
                  </a:lnTo>
                  <a:lnTo>
                    <a:pt x="537" y="515"/>
                  </a:lnTo>
                  <a:lnTo>
                    <a:pt x="537" y="505"/>
                  </a:lnTo>
                  <a:lnTo>
                    <a:pt x="543" y="507"/>
                  </a:lnTo>
                  <a:lnTo>
                    <a:pt x="565" y="499"/>
                  </a:lnTo>
                  <a:lnTo>
                    <a:pt x="557" y="497"/>
                  </a:lnTo>
                  <a:lnTo>
                    <a:pt x="567" y="479"/>
                  </a:lnTo>
                  <a:lnTo>
                    <a:pt x="561" y="481"/>
                  </a:lnTo>
                  <a:lnTo>
                    <a:pt x="567" y="467"/>
                  </a:lnTo>
                  <a:lnTo>
                    <a:pt x="573" y="467"/>
                  </a:lnTo>
                  <a:lnTo>
                    <a:pt x="579" y="453"/>
                  </a:lnTo>
                  <a:lnTo>
                    <a:pt x="585" y="453"/>
                  </a:lnTo>
                  <a:lnTo>
                    <a:pt x="591" y="441"/>
                  </a:lnTo>
                  <a:lnTo>
                    <a:pt x="609" y="433"/>
                  </a:lnTo>
                  <a:lnTo>
                    <a:pt x="597" y="431"/>
                  </a:lnTo>
                  <a:lnTo>
                    <a:pt x="613" y="427"/>
                  </a:lnTo>
                  <a:lnTo>
                    <a:pt x="605" y="425"/>
                  </a:lnTo>
                  <a:lnTo>
                    <a:pt x="639" y="415"/>
                  </a:lnTo>
                  <a:lnTo>
                    <a:pt x="625" y="415"/>
                  </a:lnTo>
                  <a:lnTo>
                    <a:pt x="625" y="409"/>
                  </a:lnTo>
                  <a:lnTo>
                    <a:pt x="639" y="397"/>
                  </a:lnTo>
                  <a:lnTo>
                    <a:pt x="629" y="399"/>
                  </a:lnTo>
                  <a:lnTo>
                    <a:pt x="643" y="385"/>
                  </a:lnTo>
                  <a:lnTo>
                    <a:pt x="647" y="391"/>
                  </a:lnTo>
                  <a:lnTo>
                    <a:pt x="673" y="379"/>
                  </a:lnTo>
                  <a:lnTo>
                    <a:pt x="673" y="367"/>
                  </a:lnTo>
                  <a:lnTo>
                    <a:pt x="685" y="377"/>
                  </a:lnTo>
                  <a:lnTo>
                    <a:pt x="685" y="367"/>
                  </a:lnTo>
                  <a:lnTo>
                    <a:pt x="713" y="365"/>
                  </a:lnTo>
                  <a:lnTo>
                    <a:pt x="713" y="353"/>
                  </a:lnTo>
                  <a:lnTo>
                    <a:pt x="727" y="351"/>
                  </a:lnTo>
                  <a:lnTo>
                    <a:pt x="721" y="361"/>
                  </a:lnTo>
                  <a:lnTo>
                    <a:pt x="733" y="361"/>
                  </a:lnTo>
                  <a:lnTo>
                    <a:pt x="721" y="367"/>
                  </a:lnTo>
                  <a:lnTo>
                    <a:pt x="723" y="373"/>
                  </a:lnTo>
                  <a:lnTo>
                    <a:pt x="737" y="359"/>
                  </a:lnTo>
                  <a:lnTo>
                    <a:pt x="737" y="345"/>
                  </a:lnTo>
                  <a:lnTo>
                    <a:pt x="741" y="353"/>
                  </a:lnTo>
                  <a:lnTo>
                    <a:pt x="749" y="345"/>
                  </a:lnTo>
                  <a:lnTo>
                    <a:pt x="755" y="347"/>
                  </a:lnTo>
                  <a:lnTo>
                    <a:pt x="763" y="341"/>
                  </a:lnTo>
                  <a:lnTo>
                    <a:pt x="771" y="345"/>
                  </a:lnTo>
                  <a:lnTo>
                    <a:pt x="753" y="359"/>
                  </a:lnTo>
                  <a:lnTo>
                    <a:pt x="755" y="371"/>
                  </a:lnTo>
                  <a:lnTo>
                    <a:pt x="773" y="349"/>
                  </a:lnTo>
                  <a:lnTo>
                    <a:pt x="777" y="347"/>
                  </a:lnTo>
                  <a:lnTo>
                    <a:pt x="775" y="363"/>
                  </a:lnTo>
                  <a:lnTo>
                    <a:pt x="791" y="349"/>
                  </a:lnTo>
                  <a:lnTo>
                    <a:pt x="791" y="343"/>
                  </a:lnTo>
                  <a:lnTo>
                    <a:pt x="805" y="345"/>
                  </a:lnTo>
                  <a:lnTo>
                    <a:pt x="795" y="361"/>
                  </a:lnTo>
                  <a:lnTo>
                    <a:pt x="801" y="361"/>
                  </a:lnTo>
                  <a:lnTo>
                    <a:pt x="809" y="349"/>
                  </a:lnTo>
                  <a:lnTo>
                    <a:pt x="829" y="353"/>
                  </a:lnTo>
                  <a:lnTo>
                    <a:pt x="845" y="365"/>
                  </a:lnTo>
                  <a:lnTo>
                    <a:pt x="831" y="371"/>
                  </a:lnTo>
                  <a:lnTo>
                    <a:pt x="807" y="369"/>
                  </a:lnTo>
                  <a:lnTo>
                    <a:pt x="835" y="377"/>
                  </a:lnTo>
                  <a:lnTo>
                    <a:pt x="855" y="381"/>
                  </a:lnTo>
                  <a:lnTo>
                    <a:pt x="859" y="373"/>
                  </a:lnTo>
                  <a:lnTo>
                    <a:pt x="875" y="383"/>
                  </a:lnTo>
                  <a:lnTo>
                    <a:pt x="861" y="383"/>
                  </a:lnTo>
                  <a:lnTo>
                    <a:pt x="881" y="389"/>
                  </a:lnTo>
                  <a:lnTo>
                    <a:pt x="879" y="393"/>
                  </a:lnTo>
                  <a:lnTo>
                    <a:pt x="893" y="389"/>
                  </a:lnTo>
                  <a:lnTo>
                    <a:pt x="899" y="393"/>
                  </a:lnTo>
                  <a:lnTo>
                    <a:pt x="919" y="395"/>
                  </a:lnTo>
                  <a:lnTo>
                    <a:pt x="946" y="407"/>
                  </a:lnTo>
                  <a:lnTo>
                    <a:pt x="958" y="417"/>
                  </a:lnTo>
                  <a:lnTo>
                    <a:pt x="982" y="425"/>
                  </a:lnTo>
                  <a:lnTo>
                    <a:pt x="996" y="435"/>
                  </a:lnTo>
                  <a:lnTo>
                    <a:pt x="1002" y="453"/>
                  </a:lnTo>
                  <a:lnTo>
                    <a:pt x="988" y="467"/>
                  </a:lnTo>
                  <a:lnTo>
                    <a:pt x="970" y="475"/>
                  </a:lnTo>
                  <a:lnTo>
                    <a:pt x="950" y="475"/>
                  </a:lnTo>
                  <a:lnTo>
                    <a:pt x="933" y="471"/>
                  </a:lnTo>
                  <a:lnTo>
                    <a:pt x="909" y="467"/>
                  </a:lnTo>
                  <a:lnTo>
                    <a:pt x="901" y="461"/>
                  </a:lnTo>
                  <a:lnTo>
                    <a:pt x="881" y="459"/>
                  </a:lnTo>
                  <a:lnTo>
                    <a:pt x="863" y="449"/>
                  </a:lnTo>
                  <a:lnTo>
                    <a:pt x="873" y="465"/>
                  </a:lnTo>
                  <a:lnTo>
                    <a:pt x="897" y="475"/>
                  </a:lnTo>
                  <a:lnTo>
                    <a:pt x="903" y="485"/>
                  </a:lnTo>
                  <a:lnTo>
                    <a:pt x="895" y="493"/>
                  </a:lnTo>
                  <a:lnTo>
                    <a:pt x="903" y="505"/>
                  </a:lnTo>
                  <a:lnTo>
                    <a:pt x="901" y="513"/>
                  </a:lnTo>
                  <a:lnTo>
                    <a:pt x="911" y="521"/>
                  </a:lnTo>
                  <a:lnTo>
                    <a:pt x="917" y="517"/>
                  </a:lnTo>
                  <a:lnTo>
                    <a:pt x="917" y="503"/>
                  </a:lnTo>
                  <a:lnTo>
                    <a:pt x="925" y="505"/>
                  </a:lnTo>
                  <a:lnTo>
                    <a:pt x="935" y="499"/>
                  </a:lnTo>
                  <a:lnTo>
                    <a:pt x="952" y="505"/>
                  </a:lnTo>
                  <a:lnTo>
                    <a:pt x="974" y="513"/>
                  </a:lnTo>
                  <a:lnTo>
                    <a:pt x="986" y="505"/>
                  </a:lnTo>
                  <a:lnTo>
                    <a:pt x="976" y="493"/>
                  </a:lnTo>
                  <a:lnTo>
                    <a:pt x="978" y="487"/>
                  </a:lnTo>
                  <a:lnTo>
                    <a:pt x="994" y="477"/>
                  </a:lnTo>
                  <a:lnTo>
                    <a:pt x="1002" y="477"/>
                  </a:lnTo>
                  <a:lnTo>
                    <a:pt x="1020" y="457"/>
                  </a:lnTo>
                  <a:lnTo>
                    <a:pt x="1020" y="469"/>
                  </a:lnTo>
                  <a:lnTo>
                    <a:pt x="1030" y="467"/>
                  </a:lnTo>
                  <a:lnTo>
                    <a:pt x="1044" y="481"/>
                  </a:lnTo>
                  <a:lnTo>
                    <a:pt x="1044" y="469"/>
                  </a:lnTo>
                  <a:lnTo>
                    <a:pt x="1050" y="461"/>
                  </a:lnTo>
                  <a:lnTo>
                    <a:pt x="1046" y="449"/>
                  </a:lnTo>
                  <a:lnTo>
                    <a:pt x="1038" y="447"/>
                  </a:lnTo>
                  <a:lnTo>
                    <a:pt x="1046" y="419"/>
                  </a:lnTo>
                  <a:lnTo>
                    <a:pt x="1032" y="411"/>
                  </a:lnTo>
                  <a:lnTo>
                    <a:pt x="1062" y="413"/>
                  </a:lnTo>
                  <a:lnTo>
                    <a:pt x="1072" y="415"/>
                  </a:lnTo>
                  <a:lnTo>
                    <a:pt x="1082" y="431"/>
                  </a:lnTo>
                  <a:lnTo>
                    <a:pt x="1062" y="433"/>
                  </a:lnTo>
                  <a:lnTo>
                    <a:pt x="1056" y="445"/>
                  </a:lnTo>
                  <a:lnTo>
                    <a:pt x="1066" y="449"/>
                  </a:lnTo>
                  <a:lnTo>
                    <a:pt x="1070" y="455"/>
                  </a:lnTo>
                  <a:lnTo>
                    <a:pt x="1082" y="457"/>
                  </a:lnTo>
                  <a:lnTo>
                    <a:pt x="1098" y="453"/>
                  </a:lnTo>
                  <a:lnTo>
                    <a:pt x="1100" y="437"/>
                  </a:lnTo>
                  <a:lnTo>
                    <a:pt x="1114" y="433"/>
                  </a:lnTo>
                  <a:lnTo>
                    <a:pt x="1150" y="413"/>
                  </a:lnTo>
                  <a:lnTo>
                    <a:pt x="1166" y="411"/>
                  </a:lnTo>
                  <a:lnTo>
                    <a:pt x="1186" y="401"/>
                  </a:lnTo>
                  <a:lnTo>
                    <a:pt x="1198" y="401"/>
                  </a:lnTo>
                  <a:lnTo>
                    <a:pt x="1190" y="409"/>
                  </a:lnTo>
                  <a:lnTo>
                    <a:pt x="1194" y="417"/>
                  </a:lnTo>
                  <a:lnTo>
                    <a:pt x="1206" y="421"/>
                  </a:lnTo>
                  <a:lnTo>
                    <a:pt x="1208" y="417"/>
                  </a:lnTo>
                  <a:lnTo>
                    <a:pt x="1224" y="409"/>
                  </a:lnTo>
                  <a:lnTo>
                    <a:pt x="1244" y="411"/>
                  </a:lnTo>
                  <a:lnTo>
                    <a:pt x="1254" y="405"/>
                  </a:lnTo>
                  <a:lnTo>
                    <a:pt x="1268" y="401"/>
                  </a:lnTo>
                  <a:lnTo>
                    <a:pt x="1270" y="393"/>
                  </a:lnTo>
                  <a:lnTo>
                    <a:pt x="1276" y="405"/>
                  </a:lnTo>
                  <a:lnTo>
                    <a:pt x="1270" y="415"/>
                  </a:lnTo>
                  <a:lnTo>
                    <a:pt x="1280" y="417"/>
                  </a:lnTo>
                  <a:lnTo>
                    <a:pt x="1282" y="409"/>
                  </a:lnTo>
                  <a:lnTo>
                    <a:pt x="1298" y="401"/>
                  </a:lnTo>
                  <a:lnTo>
                    <a:pt x="1286" y="385"/>
                  </a:lnTo>
                  <a:lnTo>
                    <a:pt x="1292" y="381"/>
                  </a:lnTo>
                  <a:lnTo>
                    <a:pt x="1278" y="381"/>
                  </a:lnTo>
                  <a:lnTo>
                    <a:pt x="1276" y="377"/>
                  </a:lnTo>
                  <a:lnTo>
                    <a:pt x="1262" y="371"/>
                  </a:lnTo>
                  <a:lnTo>
                    <a:pt x="1262" y="365"/>
                  </a:lnTo>
                  <a:lnTo>
                    <a:pt x="1274" y="363"/>
                  </a:lnTo>
                  <a:lnTo>
                    <a:pt x="1292" y="375"/>
                  </a:lnTo>
                  <a:lnTo>
                    <a:pt x="1292" y="381"/>
                  </a:lnTo>
                  <a:lnTo>
                    <a:pt x="1296" y="377"/>
                  </a:lnTo>
                  <a:lnTo>
                    <a:pt x="1324" y="381"/>
                  </a:lnTo>
                  <a:lnTo>
                    <a:pt x="1348" y="385"/>
                  </a:lnTo>
                  <a:lnTo>
                    <a:pt x="1372" y="397"/>
                  </a:lnTo>
                  <a:lnTo>
                    <a:pt x="1396" y="405"/>
                  </a:lnTo>
                  <a:lnTo>
                    <a:pt x="1402" y="413"/>
                  </a:lnTo>
                  <a:lnTo>
                    <a:pt x="1390" y="447"/>
                  </a:lnTo>
                  <a:lnTo>
                    <a:pt x="1378" y="465"/>
                  </a:lnTo>
                  <a:lnTo>
                    <a:pt x="1350" y="503"/>
                  </a:lnTo>
                  <a:lnTo>
                    <a:pt x="1350" y="531"/>
                  </a:lnTo>
                  <a:lnTo>
                    <a:pt x="1346" y="569"/>
                  </a:lnTo>
                  <a:lnTo>
                    <a:pt x="1338" y="597"/>
                  </a:lnTo>
                  <a:lnTo>
                    <a:pt x="1328" y="629"/>
                  </a:lnTo>
                  <a:lnTo>
                    <a:pt x="1314" y="661"/>
                  </a:lnTo>
                  <a:lnTo>
                    <a:pt x="1302" y="691"/>
                  </a:lnTo>
                  <a:lnTo>
                    <a:pt x="1296" y="691"/>
                  </a:lnTo>
                  <a:lnTo>
                    <a:pt x="1290" y="715"/>
                  </a:lnTo>
                  <a:lnTo>
                    <a:pt x="1276" y="725"/>
                  </a:lnTo>
                  <a:lnTo>
                    <a:pt x="1274" y="737"/>
                  </a:lnTo>
                  <a:lnTo>
                    <a:pt x="1288" y="749"/>
                  </a:lnTo>
                  <a:lnTo>
                    <a:pt x="1292" y="759"/>
                  </a:lnTo>
                  <a:lnTo>
                    <a:pt x="1282" y="765"/>
                  </a:lnTo>
                  <a:lnTo>
                    <a:pt x="1282" y="777"/>
                  </a:lnTo>
                  <a:lnTo>
                    <a:pt x="1286" y="795"/>
                  </a:lnTo>
                  <a:lnTo>
                    <a:pt x="1304" y="807"/>
                  </a:lnTo>
                  <a:lnTo>
                    <a:pt x="1300" y="815"/>
                  </a:lnTo>
                  <a:lnTo>
                    <a:pt x="1278" y="817"/>
                  </a:lnTo>
                  <a:lnTo>
                    <a:pt x="1254" y="809"/>
                  </a:lnTo>
                  <a:lnTo>
                    <a:pt x="1232" y="811"/>
                  </a:lnTo>
                  <a:lnTo>
                    <a:pt x="1214" y="809"/>
                  </a:lnTo>
                  <a:lnTo>
                    <a:pt x="1194" y="807"/>
                  </a:lnTo>
                  <a:lnTo>
                    <a:pt x="1182" y="809"/>
                  </a:lnTo>
                  <a:lnTo>
                    <a:pt x="1164" y="827"/>
                  </a:lnTo>
                  <a:lnTo>
                    <a:pt x="1158" y="837"/>
                  </a:lnTo>
                  <a:lnTo>
                    <a:pt x="1156" y="851"/>
                  </a:lnTo>
                  <a:lnTo>
                    <a:pt x="1150" y="861"/>
                  </a:lnTo>
                  <a:lnTo>
                    <a:pt x="1144" y="881"/>
                  </a:lnTo>
                  <a:lnTo>
                    <a:pt x="1142" y="891"/>
                  </a:lnTo>
                  <a:lnTo>
                    <a:pt x="1102" y="917"/>
                  </a:lnTo>
                  <a:lnTo>
                    <a:pt x="1096" y="915"/>
                  </a:lnTo>
                  <a:lnTo>
                    <a:pt x="1090" y="929"/>
                  </a:lnTo>
                  <a:lnTo>
                    <a:pt x="1082" y="939"/>
                  </a:lnTo>
                  <a:lnTo>
                    <a:pt x="1096" y="949"/>
                  </a:lnTo>
                  <a:lnTo>
                    <a:pt x="1094" y="965"/>
                  </a:lnTo>
                  <a:lnTo>
                    <a:pt x="1112" y="987"/>
                  </a:lnTo>
                  <a:lnTo>
                    <a:pt x="1100" y="999"/>
                  </a:lnTo>
                  <a:lnTo>
                    <a:pt x="1092" y="997"/>
                  </a:lnTo>
                  <a:lnTo>
                    <a:pt x="1082" y="989"/>
                  </a:lnTo>
                  <a:lnTo>
                    <a:pt x="1066" y="981"/>
                  </a:lnTo>
                  <a:lnTo>
                    <a:pt x="1068" y="975"/>
                  </a:lnTo>
                  <a:lnTo>
                    <a:pt x="1054" y="969"/>
                  </a:lnTo>
                  <a:lnTo>
                    <a:pt x="1042" y="973"/>
                  </a:lnTo>
                  <a:lnTo>
                    <a:pt x="1038" y="971"/>
                  </a:lnTo>
                  <a:lnTo>
                    <a:pt x="1018" y="961"/>
                  </a:lnTo>
                  <a:lnTo>
                    <a:pt x="1004" y="961"/>
                  </a:lnTo>
                  <a:lnTo>
                    <a:pt x="990" y="955"/>
                  </a:lnTo>
                  <a:lnTo>
                    <a:pt x="982" y="959"/>
                  </a:lnTo>
                  <a:lnTo>
                    <a:pt x="982" y="959"/>
                  </a:lnTo>
                  <a:lnTo>
                    <a:pt x="966" y="945"/>
                  </a:lnTo>
                  <a:lnTo>
                    <a:pt x="954" y="939"/>
                  </a:lnTo>
                  <a:lnTo>
                    <a:pt x="948" y="935"/>
                  </a:lnTo>
                  <a:lnTo>
                    <a:pt x="929" y="925"/>
                  </a:lnTo>
                  <a:lnTo>
                    <a:pt x="946" y="923"/>
                  </a:lnTo>
                  <a:lnTo>
                    <a:pt x="943" y="917"/>
                  </a:lnTo>
                  <a:lnTo>
                    <a:pt x="950" y="909"/>
                  </a:lnTo>
                  <a:lnTo>
                    <a:pt x="958" y="907"/>
                  </a:lnTo>
                  <a:lnTo>
                    <a:pt x="950" y="903"/>
                  </a:lnTo>
                  <a:lnTo>
                    <a:pt x="946" y="897"/>
                  </a:lnTo>
                  <a:lnTo>
                    <a:pt x="970" y="891"/>
                  </a:lnTo>
                  <a:lnTo>
                    <a:pt x="970" y="885"/>
                  </a:lnTo>
                  <a:lnTo>
                    <a:pt x="943" y="889"/>
                  </a:lnTo>
                  <a:lnTo>
                    <a:pt x="939" y="893"/>
                  </a:lnTo>
                  <a:lnTo>
                    <a:pt x="917" y="897"/>
                  </a:lnTo>
                  <a:lnTo>
                    <a:pt x="901" y="907"/>
                  </a:lnTo>
                  <a:lnTo>
                    <a:pt x="909" y="921"/>
                  </a:lnTo>
                  <a:lnTo>
                    <a:pt x="929" y="921"/>
                  </a:lnTo>
                  <a:lnTo>
                    <a:pt x="925" y="927"/>
                  </a:lnTo>
                  <a:lnTo>
                    <a:pt x="913" y="927"/>
                  </a:lnTo>
                  <a:lnTo>
                    <a:pt x="897" y="933"/>
                  </a:lnTo>
                  <a:lnTo>
                    <a:pt x="889" y="941"/>
                  </a:lnTo>
                  <a:lnTo>
                    <a:pt x="883" y="935"/>
                  </a:lnTo>
                  <a:lnTo>
                    <a:pt x="883" y="927"/>
                  </a:lnTo>
                  <a:lnTo>
                    <a:pt x="873" y="921"/>
                  </a:lnTo>
                  <a:lnTo>
                    <a:pt x="871" y="917"/>
                  </a:lnTo>
                  <a:lnTo>
                    <a:pt x="885" y="911"/>
                  </a:lnTo>
                  <a:lnTo>
                    <a:pt x="877" y="905"/>
                  </a:lnTo>
                  <a:lnTo>
                    <a:pt x="867" y="909"/>
                  </a:lnTo>
                  <a:lnTo>
                    <a:pt x="853" y="905"/>
                  </a:lnTo>
                  <a:lnTo>
                    <a:pt x="867" y="899"/>
                  </a:lnTo>
                  <a:lnTo>
                    <a:pt x="843" y="899"/>
                  </a:lnTo>
                  <a:lnTo>
                    <a:pt x="825" y="917"/>
                  </a:lnTo>
                  <a:lnTo>
                    <a:pt x="823" y="931"/>
                  </a:lnTo>
                  <a:lnTo>
                    <a:pt x="815" y="933"/>
                  </a:lnTo>
                  <a:lnTo>
                    <a:pt x="807" y="941"/>
                  </a:lnTo>
                  <a:lnTo>
                    <a:pt x="807" y="955"/>
                  </a:lnTo>
                  <a:lnTo>
                    <a:pt x="801" y="957"/>
                  </a:lnTo>
                  <a:lnTo>
                    <a:pt x="793" y="975"/>
                  </a:lnTo>
                  <a:lnTo>
                    <a:pt x="799" y="991"/>
                  </a:lnTo>
                  <a:lnTo>
                    <a:pt x="815" y="997"/>
                  </a:lnTo>
                  <a:lnTo>
                    <a:pt x="813" y="1001"/>
                  </a:lnTo>
                  <a:lnTo>
                    <a:pt x="801" y="1001"/>
                  </a:lnTo>
                  <a:lnTo>
                    <a:pt x="791" y="1003"/>
                  </a:lnTo>
                  <a:lnTo>
                    <a:pt x="785" y="1009"/>
                  </a:lnTo>
                  <a:lnTo>
                    <a:pt x="779" y="1013"/>
                  </a:lnTo>
                  <a:lnTo>
                    <a:pt x="777" y="1013"/>
                  </a:lnTo>
                  <a:close/>
                  <a:moveTo>
                    <a:pt x="639" y="68"/>
                  </a:moveTo>
                  <a:lnTo>
                    <a:pt x="657" y="82"/>
                  </a:lnTo>
                  <a:lnTo>
                    <a:pt x="661" y="94"/>
                  </a:lnTo>
                  <a:lnTo>
                    <a:pt x="689" y="98"/>
                  </a:lnTo>
                  <a:lnTo>
                    <a:pt x="683" y="102"/>
                  </a:lnTo>
                  <a:lnTo>
                    <a:pt x="699" y="104"/>
                  </a:lnTo>
                  <a:lnTo>
                    <a:pt x="697" y="112"/>
                  </a:lnTo>
                  <a:lnTo>
                    <a:pt x="687" y="110"/>
                  </a:lnTo>
                  <a:lnTo>
                    <a:pt x="661" y="118"/>
                  </a:lnTo>
                  <a:lnTo>
                    <a:pt x="661" y="130"/>
                  </a:lnTo>
                  <a:lnTo>
                    <a:pt x="655" y="132"/>
                  </a:lnTo>
                  <a:lnTo>
                    <a:pt x="649" y="150"/>
                  </a:lnTo>
                  <a:lnTo>
                    <a:pt x="641" y="150"/>
                  </a:lnTo>
                  <a:lnTo>
                    <a:pt x="629" y="180"/>
                  </a:lnTo>
                  <a:lnTo>
                    <a:pt x="605" y="166"/>
                  </a:lnTo>
                  <a:lnTo>
                    <a:pt x="591" y="160"/>
                  </a:lnTo>
                  <a:lnTo>
                    <a:pt x="585" y="148"/>
                  </a:lnTo>
                  <a:lnTo>
                    <a:pt x="603" y="144"/>
                  </a:lnTo>
                  <a:lnTo>
                    <a:pt x="629" y="140"/>
                  </a:lnTo>
                  <a:lnTo>
                    <a:pt x="627" y="138"/>
                  </a:lnTo>
                  <a:lnTo>
                    <a:pt x="581" y="140"/>
                  </a:lnTo>
                  <a:lnTo>
                    <a:pt x="579" y="132"/>
                  </a:lnTo>
                  <a:lnTo>
                    <a:pt x="601" y="130"/>
                  </a:lnTo>
                  <a:lnTo>
                    <a:pt x="613" y="122"/>
                  </a:lnTo>
                  <a:lnTo>
                    <a:pt x="629" y="122"/>
                  </a:lnTo>
                  <a:lnTo>
                    <a:pt x="607" y="118"/>
                  </a:lnTo>
                  <a:lnTo>
                    <a:pt x="597" y="108"/>
                  </a:lnTo>
                  <a:lnTo>
                    <a:pt x="591" y="116"/>
                  </a:lnTo>
                  <a:lnTo>
                    <a:pt x="595" y="120"/>
                  </a:lnTo>
                  <a:lnTo>
                    <a:pt x="583" y="126"/>
                  </a:lnTo>
                  <a:lnTo>
                    <a:pt x="571" y="126"/>
                  </a:lnTo>
                  <a:lnTo>
                    <a:pt x="555" y="112"/>
                  </a:lnTo>
                  <a:lnTo>
                    <a:pt x="551" y="118"/>
                  </a:lnTo>
                  <a:lnTo>
                    <a:pt x="557" y="126"/>
                  </a:lnTo>
                  <a:lnTo>
                    <a:pt x="541" y="118"/>
                  </a:lnTo>
                  <a:lnTo>
                    <a:pt x="533" y="108"/>
                  </a:lnTo>
                  <a:lnTo>
                    <a:pt x="543" y="108"/>
                  </a:lnTo>
                  <a:lnTo>
                    <a:pt x="545" y="96"/>
                  </a:lnTo>
                  <a:lnTo>
                    <a:pt x="535" y="80"/>
                  </a:lnTo>
                  <a:lnTo>
                    <a:pt x="539" y="78"/>
                  </a:lnTo>
                  <a:lnTo>
                    <a:pt x="553" y="72"/>
                  </a:lnTo>
                  <a:lnTo>
                    <a:pt x="561" y="76"/>
                  </a:lnTo>
                  <a:lnTo>
                    <a:pt x="583" y="70"/>
                  </a:lnTo>
                  <a:lnTo>
                    <a:pt x="577" y="80"/>
                  </a:lnTo>
                  <a:lnTo>
                    <a:pt x="583" y="82"/>
                  </a:lnTo>
                  <a:lnTo>
                    <a:pt x="593" y="72"/>
                  </a:lnTo>
                  <a:lnTo>
                    <a:pt x="605" y="78"/>
                  </a:lnTo>
                  <a:lnTo>
                    <a:pt x="609" y="88"/>
                  </a:lnTo>
                  <a:lnTo>
                    <a:pt x="621" y="102"/>
                  </a:lnTo>
                  <a:lnTo>
                    <a:pt x="615" y="90"/>
                  </a:lnTo>
                  <a:lnTo>
                    <a:pt x="611" y="70"/>
                  </a:lnTo>
                  <a:lnTo>
                    <a:pt x="621" y="64"/>
                  </a:lnTo>
                  <a:lnTo>
                    <a:pt x="629" y="70"/>
                  </a:lnTo>
                  <a:lnTo>
                    <a:pt x="639" y="68"/>
                  </a:lnTo>
                  <a:close/>
                  <a:moveTo>
                    <a:pt x="765" y="84"/>
                  </a:moveTo>
                  <a:lnTo>
                    <a:pt x="741" y="90"/>
                  </a:lnTo>
                  <a:lnTo>
                    <a:pt x="737" y="94"/>
                  </a:lnTo>
                  <a:lnTo>
                    <a:pt x="721" y="92"/>
                  </a:lnTo>
                  <a:lnTo>
                    <a:pt x="721" y="86"/>
                  </a:lnTo>
                  <a:lnTo>
                    <a:pt x="689" y="88"/>
                  </a:lnTo>
                  <a:lnTo>
                    <a:pt x="679" y="84"/>
                  </a:lnTo>
                  <a:lnTo>
                    <a:pt x="673" y="88"/>
                  </a:lnTo>
                  <a:lnTo>
                    <a:pt x="671" y="80"/>
                  </a:lnTo>
                  <a:lnTo>
                    <a:pt x="705" y="76"/>
                  </a:lnTo>
                  <a:lnTo>
                    <a:pt x="705" y="72"/>
                  </a:lnTo>
                  <a:lnTo>
                    <a:pt x="657" y="76"/>
                  </a:lnTo>
                  <a:lnTo>
                    <a:pt x="649" y="68"/>
                  </a:lnTo>
                  <a:lnTo>
                    <a:pt x="659" y="64"/>
                  </a:lnTo>
                  <a:lnTo>
                    <a:pt x="647" y="60"/>
                  </a:lnTo>
                  <a:lnTo>
                    <a:pt x="651" y="52"/>
                  </a:lnTo>
                  <a:lnTo>
                    <a:pt x="667" y="62"/>
                  </a:lnTo>
                  <a:lnTo>
                    <a:pt x="661" y="52"/>
                  </a:lnTo>
                  <a:lnTo>
                    <a:pt x="671" y="58"/>
                  </a:lnTo>
                  <a:lnTo>
                    <a:pt x="683" y="50"/>
                  </a:lnTo>
                  <a:lnTo>
                    <a:pt x="685" y="42"/>
                  </a:lnTo>
                  <a:lnTo>
                    <a:pt x="689" y="58"/>
                  </a:lnTo>
                  <a:lnTo>
                    <a:pt x="705" y="56"/>
                  </a:lnTo>
                  <a:lnTo>
                    <a:pt x="713" y="66"/>
                  </a:lnTo>
                  <a:lnTo>
                    <a:pt x="717" y="48"/>
                  </a:lnTo>
                  <a:lnTo>
                    <a:pt x="725" y="50"/>
                  </a:lnTo>
                  <a:lnTo>
                    <a:pt x="721" y="60"/>
                  </a:lnTo>
                  <a:lnTo>
                    <a:pt x="743" y="56"/>
                  </a:lnTo>
                  <a:lnTo>
                    <a:pt x="779" y="60"/>
                  </a:lnTo>
                  <a:lnTo>
                    <a:pt x="785" y="70"/>
                  </a:lnTo>
                  <a:lnTo>
                    <a:pt x="765" y="78"/>
                  </a:lnTo>
                  <a:lnTo>
                    <a:pt x="765" y="84"/>
                  </a:lnTo>
                  <a:close/>
                  <a:moveTo>
                    <a:pt x="1222" y="24"/>
                  </a:moveTo>
                  <a:lnTo>
                    <a:pt x="1216" y="18"/>
                  </a:lnTo>
                  <a:lnTo>
                    <a:pt x="1232" y="20"/>
                  </a:lnTo>
                  <a:lnTo>
                    <a:pt x="1240" y="12"/>
                  </a:lnTo>
                  <a:lnTo>
                    <a:pt x="1260" y="12"/>
                  </a:lnTo>
                  <a:lnTo>
                    <a:pt x="1258" y="8"/>
                  </a:lnTo>
                  <a:lnTo>
                    <a:pt x="1254" y="0"/>
                  </a:lnTo>
                  <a:lnTo>
                    <a:pt x="1272" y="0"/>
                  </a:lnTo>
                  <a:lnTo>
                    <a:pt x="1262" y="16"/>
                  </a:lnTo>
                  <a:lnTo>
                    <a:pt x="1282" y="20"/>
                  </a:lnTo>
                  <a:lnTo>
                    <a:pt x="1280" y="24"/>
                  </a:lnTo>
                  <a:lnTo>
                    <a:pt x="1252" y="16"/>
                  </a:lnTo>
                  <a:lnTo>
                    <a:pt x="1256" y="26"/>
                  </a:lnTo>
                  <a:lnTo>
                    <a:pt x="1264" y="28"/>
                  </a:lnTo>
                  <a:lnTo>
                    <a:pt x="1260" y="40"/>
                  </a:lnTo>
                  <a:lnTo>
                    <a:pt x="1236" y="30"/>
                  </a:lnTo>
                  <a:lnTo>
                    <a:pt x="1240" y="20"/>
                  </a:lnTo>
                  <a:lnTo>
                    <a:pt x="1222" y="24"/>
                  </a:lnTo>
                  <a:close/>
                  <a:moveTo>
                    <a:pt x="1286" y="30"/>
                  </a:moveTo>
                  <a:lnTo>
                    <a:pt x="1310" y="26"/>
                  </a:lnTo>
                  <a:lnTo>
                    <a:pt x="1312" y="10"/>
                  </a:lnTo>
                  <a:lnTo>
                    <a:pt x="1318" y="4"/>
                  </a:lnTo>
                  <a:lnTo>
                    <a:pt x="1340" y="4"/>
                  </a:lnTo>
                  <a:lnTo>
                    <a:pt x="1338" y="8"/>
                  </a:lnTo>
                  <a:lnTo>
                    <a:pt x="1318" y="10"/>
                  </a:lnTo>
                  <a:lnTo>
                    <a:pt x="1316" y="44"/>
                  </a:lnTo>
                  <a:lnTo>
                    <a:pt x="1300" y="52"/>
                  </a:lnTo>
                  <a:lnTo>
                    <a:pt x="1274" y="48"/>
                  </a:lnTo>
                  <a:lnTo>
                    <a:pt x="1278" y="38"/>
                  </a:lnTo>
                  <a:lnTo>
                    <a:pt x="1300" y="36"/>
                  </a:lnTo>
                  <a:lnTo>
                    <a:pt x="1286" y="30"/>
                  </a:lnTo>
                  <a:close/>
                  <a:moveTo>
                    <a:pt x="1414" y="166"/>
                  </a:moveTo>
                  <a:lnTo>
                    <a:pt x="1420" y="180"/>
                  </a:lnTo>
                  <a:lnTo>
                    <a:pt x="1394" y="194"/>
                  </a:lnTo>
                  <a:lnTo>
                    <a:pt x="1306" y="218"/>
                  </a:lnTo>
                  <a:lnTo>
                    <a:pt x="1298" y="224"/>
                  </a:lnTo>
                  <a:lnTo>
                    <a:pt x="1290" y="236"/>
                  </a:lnTo>
                  <a:lnTo>
                    <a:pt x="1274" y="240"/>
                  </a:lnTo>
                  <a:lnTo>
                    <a:pt x="1272" y="244"/>
                  </a:lnTo>
                  <a:lnTo>
                    <a:pt x="1258" y="240"/>
                  </a:lnTo>
                  <a:lnTo>
                    <a:pt x="1266" y="252"/>
                  </a:lnTo>
                  <a:lnTo>
                    <a:pt x="1258" y="252"/>
                  </a:lnTo>
                  <a:lnTo>
                    <a:pt x="1250" y="267"/>
                  </a:lnTo>
                  <a:lnTo>
                    <a:pt x="1220" y="295"/>
                  </a:lnTo>
                  <a:lnTo>
                    <a:pt x="1214" y="309"/>
                  </a:lnTo>
                  <a:lnTo>
                    <a:pt x="1216" y="321"/>
                  </a:lnTo>
                  <a:lnTo>
                    <a:pt x="1226" y="339"/>
                  </a:lnTo>
                  <a:lnTo>
                    <a:pt x="1248" y="353"/>
                  </a:lnTo>
                  <a:lnTo>
                    <a:pt x="1242" y="359"/>
                  </a:lnTo>
                  <a:lnTo>
                    <a:pt x="1224" y="357"/>
                  </a:lnTo>
                  <a:lnTo>
                    <a:pt x="1216" y="353"/>
                  </a:lnTo>
                  <a:lnTo>
                    <a:pt x="1212" y="357"/>
                  </a:lnTo>
                  <a:lnTo>
                    <a:pt x="1202" y="351"/>
                  </a:lnTo>
                  <a:lnTo>
                    <a:pt x="1182" y="349"/>
                  </a:lnTo>
                  <a:lnTo>
                    <a:pt x="1190" y="341"/>
                  </a:lnTo>
                  <a:lnTo>
                    <a:pt x="1182" y="337"/>
                  </a:lnTo>
                  <a:lnTo>
                    <a:pt x="1178" y="347"/>
                  </a:lnTo>
                  <a:lnTo>
                    <a:pt x="1166" y="337"/>
                  </a:lnTo>
                  <a:lnTo>
                    <a:pt x="1174" y="333"/>
                  </a:lnTo>
                  <a:lnTo>
                    <a:pt x="1156" y="329"/>
                  </a:lnTo>
                  <a:lnTo>
                    <a:pt x="1154" y="321"/>
                  </a:lnTo>
                  <a:lnTo>
                    <a:pt x="1162" y="313"/>
                  </a:lnTo>
                  <a:lnTo>
                    <a:pt x="1170" y="315"/>
                  </a:lnTo>
                  <a:lnTo>
                    <a:pt x="1174" y="299"/>
                  </a:lnTo>
                  <a:lnTo>
                    <a:pt x="1172" y="293"/>
                  </a:lnTo>
                  <a:lnTo>
                    <a:pt x="1182" y="293"/>
                  </a:lnTo>
                  <a:lnTo>
                    <a:pt x="1180" y="285"/>
                  </a:lnTo>
                  <a:lnTo>
                    <a:pt x="1202" y="271"/>
                  </a:lnTo>
                  <a:lnTo>
                    <a:pt x="1188" y="267"/>
                  </a:lnTo>
                  <a:lnTo>
                    <a:pt x="1206" y="258"/>
                  </a:lnTo>
                  <a:lnTo>
                    <a:pt x="1214" y="244"/>
                  </a:lnTo>
                  <a:lnTo>
                    <a:pt x="1228" y="244"/>
                  </a:lnTo>
                  <a:lnTo>
                    <a:pt x="1216" y="238"/>
                  </a:lnTo>
                  <a:lnTo>
                    <a:pt x="1230" y="236"/>
                  </a:lnTo>
                  <a:lnTo>
                    <a:pt x="1222" y="232"/>
                  </a:lnTo>
                  <a:lnTo>
                    <a:pt x="1234" y="230"/>
                  </a:lnTo>
                  <a:lnTo>
                    <a:pt x="1230" y="226"/>
                  </a:lnTo>
                  <a:lnTo>
                    <a:pt x="1240" y="216"/>
                  </a:lnTo>
                  <a:lnTo>
                    <a:pt x="1250" y="218"/>
                  </a:lnTo>
                  <a:lnTo>
                    <a:pt x="1248" y="212"/>
                  </a:lnTo>
                  <a:lnTo>
                    <a:pt x="1258" y="210"/>
                  </a:lnTo>
                  <a:lnTo>
                    <a:pt x="1266" y="200"/>
                  </a:lnTo>
                  <a:lnTo>
                    <a:pt x="1282" y="200"/>
                  </a:lnTo>
                  <a:lnTo>
                    <a:pt x="1288" y="194"/>
                  </a:lnTo>
                  <a:lnTo>
                    <a:pt x="1302" y="194"/>
                  </a:lnTo>
                  <a:lnTo>
                    <a:pt x="1302" y="188"/>
                  </a:lnTo>
                  <a:lnTo>
                    <a:pt x="1322" y="192"/>
                  </a:lnTo>
                  <a:lnTo>
                    <a:pt x="1346" y="188"/>
                  </a:lnTo>
                  <a:lnTo>
                    <a:pt x="1370" y="180"/>
                  </a:lnTo>
                  <a:lnTo>
                    <a:pt x="1390" y="168"/>
                  </a:lnTo>
                  <a:lnTo>
                    <a:pt x="1414" y="166"/>
                  </a:lnTo>
                  <a:close/>
                  <a:moveTo>
                    <a:pt x="1082" y="54"/>
                  </a:moveTo>
                  <a:lnTo>
                    <a:pt x="1098" y="52"/>
                  </a:lnTo>
                  <a:lnTo>
                    <a:pt x="1108" y="46"/>
                  </a:lnTo>
                  <a:lnTo>
                    <a:pt x="1120" y="48"/>
                  </a:lnTo>
                  <a:lnTo>
                    <a:pt x="1128" y="44"/>
                  </a:lnTo>
                  <a:lnTo>
                    <a:pt x="1118" y="38"/>
                  </a:lnTo>
                  <a:lnTo>
                    <a:pt x="1138" y="30"/>
                  </a:lnTo>
                  <a:lnTo>
                    <a:pt x="1158" y="42"/>
                  </a:lnTo>
                  <a:lnTo>
                    <a:pt x="1148" y="46"/>
                  </a:lnTo>
                  <a:lnTo>
                    <a:pt x="1128" y="48"/>
                  </a:lnTo>
                  <a:lnTo>
                    <a:pt x="1132" y="58"/>
                  </a:lnTo>
                  <a:lnTo>
                    <a:pt x="1142" y="66"/>
                  </a:lnTo>
                  <a:lnTo>
                    <a:pt x="1148" y="62"/>
                  </a:lnTo>
                  <a:lnTo>
                    <a:pt x="1154" y="68"/>
                  </a:lnTo>
                  <a:lnTo>
                    <a:pt x="1134" y="66"/>
                  </a:lnTo>
                  <a:lnTo>
                    <a:pt x="1126" y="52"/>
                  </a:lnTo>
                  <a:lnTo>
                    <a:pt x="1090" y="60"/>
                  </a:lnTo>
                  <a:lnTo>
                    <a:pt x="1082" y="54"/>
                  </a:lnTo>
                  <a:close/>
                  <a:moveTo>
                    <a:pt x="129" y="523"/>
                  </a:moveTo>
                  <a:lnTo>
                    <a:pt x="115" y="533"/>
                  </a:lnTo>
                  <a:lnTo>
                    <a:pt x="103" y="535"/>
                  </a:lnTo>
                  <a:lnTo>
                    <a:pt x="89" y="541"/>
                  </a:lnTo>
                  <a:lnTo>
                    <a:pt x="67" y="537"/>
                  </a:lnTo>
                  <a:lnTo>
                    <a:pt x="51" y="529"/>
                  </a:lnTo>
                  <a:lnTo>
                    <a:pt x="29" y="531"/>
                  </a:lnTo>
                  <a:lnTo>
                    <a:pt x="43" y="521"/>
                  </a:lnTo>
                  <a:lnTo>
                    <a:pt x="33" y="513"/>
                  </a:lnTo>
                  <a:lnTo>
                    <a:pt x="33" y="509"/>
                  </a:lnTo>
                  <a:lnTo>
                    <a:pt x="7" y="505"/>
                  </a:lnTo>
                  <a:lnTo>
                    <a:pt x="41" y="501"/>
                  </a:lnTo>
                  <a:lnTo>
                    <a:pt x="31" y="499"/>
                  </a:lnTo>
                  <a:lnTo>
                    <a:pt x="41" y="493"/>
                  </a:lnTo>
                  <a:lnTo>
                    <a:pt x="21" y="489"/>
                  </a:lnTo>
                  <a:lnTo>
                    <a:pt x="9" y="493"/>
                  </a:lnTo>
                  <a:lnTo>
                    <a:pt x="0" y="489"/>
                  </a:lnTo>
                  <a:lnTo>
                    <a:pt x="13" y="483"/>
                  </a:lnTo>
                  <a:lnTo>
                    <a:pt x="17" y="473"/>
                  </a:lnTo>
                  <a:lnTo>
                    <a:pt x="31" y="479"/>
                  </a:lnTo>
                  <a:lnTo>
                    <a:pt x="21" y="467"/>
                  </a:lnTo>
                  <a:lnTo>
                    <a:pt x="29" y="465"/>
                  </a:lnTo>
                  <a:lnTo>
                    <a:pt x="49" y="477"/>
                  </a:lnTo>
                  <a:lnTo>
                    <a:pt x="47" y="489"/>
                  </a:lnTo>
                  <a:lnTo>
                    <a:pt x="53" y="497"/>
                  </a:lnTo>
                  <a:lnTo>
                    <a:pt x="59" y="485"/>
                  </a:lnTo>
                  <a:lnTo>
                    <a:pt x="65" y="485"/>
                  </a:lnTo>
                  <a:lnTo>
                    <a:pt x="63" y="475"/>
                  </a:lnTo>
                  <a:lnTo>
                    <a:pt x="67" y="475"/>
                  </a:lnTo>
                  <a:lnTo>
                    <a:pt x="75" y="483"/>
                  </a:lnTo>
                  <a:lnTo>
                    <a:pt x="87" y="473"/>
                  </a:lnTo>
                  <a:lnTo>
                    <a:pt x="93" y="477"/>
                  </a:lnTo>
                  <a:lnTo>
                    <a:pt x="99" y="465"/>
                  </a:lnTo>
                  <a:lnTo>
                    <a:pt x="105" y="479"/>
                  </a:lnTo>
                  <a:lnTo>
                    <a:pt x="111" y="473"/>
                  </a:lnTo>
                  <a:lnTo>
                    <a:pt x="123" y="473"/>
                  </a:lnTo>
                  <a:lnTo>
                    <a:pt x="121" y="465"/>
                  </a:lnTo>
                  <a:lnTo>
                    <a:pt x="129" y="465"/>
                  </a:lnTo>
                  <a:lnTo>
                    <a:pt x="139" y="473"/>
                  </a:lnTo>
                  <a:lnTo>
                    <a:pt x="147" y="467"/>
                  </a:lnTo>
                  <a:lnTo>
                    <a:pt x="145" y="477"/>
                  </a:lnTo>
                  <a:lnTo>
                    <a:pt x="149" y="477"/>
                  </a:lnTo>
                  <a:lnTo>
                    <a:pt x="147" y="485"/>
                  </a:lnTo>
                  <a:lnTo>
                    <a:pt x="165" y="489"/>
                  </a:lnTo>
                  <a:lnTo>
                    <a:pt x="165" y="503"/>
                  </a:lnTo>
                  <a:lnTo>
                    <a:pt x="153" y="511"/>
                  </a:lnTo>
                  <a:lnTo>
                    <a:pt x="153" y="517"/>
                  </a:lnTo>
                  <a:lnTo>
                    <a:pt x="129" y="523"/>
                  </a:lnTo>
                  <a:close/>
                  <a:moveTo>
                    <a:pt x="227" y="781"/>
                  </a:moveTo>
                  <a:lnTo>
                    <a:pt x="233" y="769"/>
                  </a:lnTo>
                  <a:lnTo>
                    <a:pt x="219" y="761"/>
                  </a:lnTo>
                  <a:lnTo>
                    <a:pt x="227" y="755"/>
                  </a:lnTo>
                  <a:lnTo>
                    <a:pt x="221" y="747"/>
                  </a:lnTo>
                  <a:lnTo>
                    <a:pt x="223" y="745"/>
                  </a:lnTo>
                  <a:lnTo>
                    <a:pt x="245" y="745"/>
                  </a:lnTo>
                  <a:lnTo>
                    <a:pt x="249" y="737"/>
                  </a:lnTo>
                  <a:lnTo>
                    <a:pt x="241" y="739"/>
                  </a:lnTo>
                  <a:lnTo>
                    <a:pt x="247" y="727"/>
                  </a:lnTo>
                  <a:lnTo>
                    <a:pt x="261" y="721"/>
                  </a:lnTo>
                  <a:lnTo>
                    <a:pt x="271" y="727"/>
                  </a:lnTo>
                  <a:lnTo>
                    <a:pt x="277" y="725"/>
                  </a:lnTo>
                  <a:lnTo>
                    <a:pt x="289" y="737"/>
                  </a:lnTo>
                  <a:lnTo>
                    <a:pt x="283" y="749"/>
                  </a:lnTo>
                  <a:lnTo>
                    <a:pt x="277" y="751"/>
                  </a:lnTo>
                  <a:lnTo>
                    <a:pt x="281" y="773"/>
                  </a:lnTo>
                  <a:lnTo>
                    <a:pt x="277" y="789"/>
                  </a:lnTo>
                  <a:lnTo>
                    <a:pt x="261" y="789"/>
                  </a:lnTo>
                  <a:lnTo>
                    <a:pt x="241" y="801"/>
                  </a:lnTo>
                  <a:lnTo>
                    <a:pt x="223" y="803"/>
                  </a:lnTo>
                  <a:lnTo>
                    <a:pt x="215" y="795"/>
                  </a:lnTo>
                  <a:lnTo>
                    <a:pt x="223" y="789"/>
                  </a:lnTo>
                  <a:lnTo>
                    <a:pt x="213" y="791"/>
                  </a:lnTo>
                  <a:lnTo>
                    <a:pt x="227" y="781"/>
                  </a:lnTo>
                  <a:close/>
                  <a:moveTo>
                    <a:pt x="265" y="661"/>
                  </a:moveTo>
                  <a:lnTo>
                    <a:pt x="277" y="655"/>
                  </a:lnTo>
                  <a:lnTo>
                    <a:pt x="275" y="661"/>
                  </a:lnTo>
                  <a:lnTo>
                    <a:pt x="281" y="679"/>
                  </a:lnTo>
                  <a:lnTo>
                    <a:pt x="287" y="677"/>
                  </a:lnTo>
                  <a:lnTo>
                    <a:pt x="285" y="669"/>
                  </a:lnTo>
                  <a:lnTo>
                    <a:pt x="297" y="651"/>
                  </a:lnTo>
                  <a:lnTo>
                    <a:pt x="301" y="653"/>
                  </a:lnTo>
                  <a:lnTo>
                    <a:pt x="321" y="651"/>
                  </a:lnTo>
                  <a:lnTo>
                    <a:pt x="325" y="641"/>
                  </a:lnTo>
                  <a:lnTo>
                    <a:pt x="335" y="641"/>
                  </a:lnTo>
                  <a:lnTo>
                    <a:pt x="325" y="659"/>
                  </a:lnTo>
                  <a:lnTo>
                    <a:pt x="311" y="667"/>
                  </a:lnTo>
                  <a:lnTo>
                    <a:pt x="315" y="669"/>
                  </a:lnTo>
                  <a:lnTo>
                    <a:pt x="309" y="677"/>
                  </a:lnTo>
                  <a:lnTo>
                    <a:pt x="319" y="673"/>
                  </a:lnTo>
                  <a:lnTo>
                    <a:pt x="343" y="673"/>
                  </a:lnTo>
                  <a:lnTo>
                    <a:pt x="345" y="677"/>
                  </a:lnTo>
                  <a:lnTo>
                    <a:pt x="335" y="697"/>
                  </a:lnTo>
                  <a:lnTo>
                    <a:pt x="333" y="703"/>
                  </a:lnTo>
                  <a:lnTo>
                    <a:pt x="325" y="707"/>
                  </a:lnTo>
                  <a:lnTo>
                    <a:pt x="341" y="711"/>
                  </a:lnTo>
                  <a:lnTo>
                    <a:pt x="349" y="717"/>
                  </a:lnTo>
                  <a:lnTo>
                    <a:pt x="357" y="737"/>
                  </a:lnTo>
                  <a:lnTo>
                    <a:pt x="365" y="741"/>
                  </a:lnTo>
                  <a:lnTo>
                    <a:pt x="371" y="749"/>
                  </a:lnTo>
                  <a:lnTo>
                    <a:pt x="377" y="769"/>
                  </a:lnTo>
                  <a:lnTo>
                    <a:pt x="373" y="775"/>
                  </a:lnTo>
                  <a:lnTo>
                    <a:pt x="393" y="773"/>
                  </a:lnTo>
                  <a:lnTo>
                    <a:pt x="399" y="783"/>
                  </a:lnTo>
                  <a:lnTo>
                    <a:pt x="397" y="791"/>
                  </a:lnTo>
                  <a:lnTo>
                    <a:pt x="387" y="797"/>
                  </a:lnTo>
                  <a:lnTo>
                    <a:pt x="385" y="801"/>
                  </a:lnTo>
                  <a:lnTo>
                    <a:pt x="395" y="805"/>
                  </a:lnTo>
                  <a:lnTo>
                    <a:pt x="393" y="809"/>
                  </a:lnTo>
                  <a:lnTo>
                    <a:pt x="377" y="817"/>
                  </a:lnTo>
                  <a:lnTo>
                    <a:pt x="369" y="817"/>
                  </a:lnTo>
                  <a:lnTo>
                    <a:pt x="353" y="821"/>
                  </a:lnTo>
                  <a:lnTo>
                    <a:pt x="353" y="817"/>
                  </a:lnTo>
                  <a:lnTo>
                    <a:pt x="335" y="821"/>
                  </a:lnTo>
                  <a:lnTo>
                    <a:pt x="329" y="817"/>
                  </a:lnTo>
                  <a:lnTo>
                    <a:pt x="319" y="821"/>
                  </a:lnTo>
                  <a:lnTo>
                    <a:pt x="317" y="829"/>
                  </a:lnTo>
                  <a:lnTo>
                    <a:pt x="301" y="825"/>
                  </a:lnTo>
                  <a:lnTo>
                    <a:pt x="293" y="833"/>
                  </a:lnTo>
                  <a:lnTo>
                    <a:pt x="291" y="829"/>
                  </a:lnTo>
                  <a:lnTo>
                    <a:pt x="309" y="809"/>
                  </a:lnTo>
                  <a:lnTo>
                    <a:pt x="327" y="809"/>
                  </a:lnTo>
                  <a:lnTo>
                    <a:pt x="333" y="801"/>
                  </a:lnTo>
                  <a:lnTo>
                    <a:pt x="319" y="805"/>
                  </a:lnTo>
                  <a:lnTo>
                    <a:pt x="305" y="797"/>
                  </a:lnTo>
                  <a:lnTo>
                    <a:pt x="297" y="801"/>
                  </a:lnTo>
                  <a:lnTo>
                    <a:pt x="293" y="793"/>
                  </a:lnTo>
                  <a:lnTo>
                    <a:pt x="309" y="787"/>
                  </a:lnTo>
                  <a:lnTo>
                    <a:pt x="311" y="773"/>
                  </a:lnTo>
                  <a:lnTo>
                    <a:pt x="303" y="765"/>
                  </a:lnTo>
                  <a:lnTo>
                    <a:pt x="309" y="767"/>
                  </a:lnTo>
                  <a:lnTo>
                    <a:pt x="325" y="765"/>
                  </a:lnTo>
                  <a:lnTo>
                    <a:pt x="331" y="749"/>
                  </a:lnTo>
                  <a:lnTo>
                    <a:pt x="323" y="749"/>
                  </a:lnTo>
                  <a:lnTo>
                    <a:pt x="317" y="741"/>
                  </a:lnTo>
                  <a:lnTo>
                    <a:pt x="321" y="733"/>
                  </a:lnTo>
                  <a:lnTo>
                    <a:pt x="313" y="735"/>
                  </a:lnTo>
                  <a:lnTo>
                    <a:pt x="305" y="733"/>
                  </a:lnTo>
                  <a:lnTo>
                    <a:pt x="307" y="743"/>
                  </a:lnTo>
                  <a:lnTo>
                    <a:pt x="295" y="733"/>
                  </a:lnTo>
                  <a:lnTo>
                    <a:pt x="303" y="719"/>
                  </a:lnTo>
                  <a:lnTo>
                    <a:pt x="293" y="711"/>
                  </a:lnTo>
                  <a:lnTo>
                    <a:pt x="295" y="721"/>
                  </a:lnTo>
                  <a:lnTo>
                    <a:pt x="285" y="723"/>
                  </a:lnTo>
                  <a:lnTo>
                    <a:pt x="287" y="713"/>
                  </a:lnTo>
                  <a:lnTo>
                    <a:pt x="285" y="709"/>
                  </a:lnTo>
                  <a:lnTo>
                    <a:pt x="289" y="701"/>
                  </a:lnTo>
                  <a:lnTo>
                    <a:pt x="277" y="703"/>
                  </a:lnTo>
                  <a:lnTo>
                    <a:pt x="279" y="693"/>
                  </a:lnTo>
                  <a:lnTo>
                    <a:pt x="285" y="693"/>
                  </a:lnTo>
                  <a:lnTo>
                    <a:pt x="287" y="683"/>
                  </a:lnTo>
                  <a:lnTo>
                    <a:pt x="273" y="685"/>
                  </a:lnTo>
                  <a:lnTo>
                    <a:pt x="277" y="677"/>
                  </a:lnTo>
                  <a:lnTo>
                    <a:pt x="273" y="667"/>
                  </a:lnTo>
                  <a:lnTo>
                    <a:pt x="263" y="673"/>
                  </a:lnTo>
                  <a:lnTo>
                    <a:pt x="265" y="661"/>
                  </a:lnTo>
                  <a:close/>
                </a:path>
              </a:pathLst>
            </a:custGeom>
            <a:solidFill>
              <a:srgbClr val="0070C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4" name="Freeform 7">
              <a:extLst>
                <a:ext uri="{FF2B5EF4-FFF2-40B4-BE49-F238E27FC236}">
                  <a16:creationId xmlns:a16="http://schemas.microsoft.com/office/drawing/2014/main" id="{76976081-0CD5-4C8B-80D5-ED56A1731E54}"/>
                </a:ext>
              </a:extLst>
            </p:cNvPr>
            <p:cNvSpPr>
              <a:spLocks noEditPoints="1"/>
            </p:cNvSpPr>
            <p:nvPr/>
          </p:nvSpPr>
          <p:spPr bwMode="auto">
            <a:xfrm>
              <a:off x="7156452" y="4511663"/>
              <a:ext cx="1614488" cy="1169988"/>
            </a:xfrm>
            <a:custGeom>
              <a:avLst/>
              <a:gdLst/>
              <a:ahLst/>
              <a:cxnLst>
                <a:cxn ang="0">
                  <a:pos x="382" y="529"/>
                </a:cxn>
                <a:cxn ang="0">
                  <a:pos x="831" y="312"/>
                </a:cxn>
                <a:cxn ang="0">
                  <a:pos x="270" y="138"/>
                </a:cxn>
                <a:cxn ang="0">
                  <a:pos x="648" y="76"/>
                </a:cxn>
                <a:cxn ang="0">
                  <a:pos x="590" y="12"/>
                </a:cxn>
                <a:cxn ang="0">
                  <a:pos x="580" y="8"/>
                </a:cxn>
                <a:cxn ang="0">
                  <a:pos x="815" y="200"/>
                </a:cxn>
                <a:cxn ang="0">
                  <a:pos x="740" y="120"/>
                </a:cxn>
                <a:cxn ang="0">
                  <a:pos x="716" y="100"/>
                </a:cxn>
                <a:cxn ang="0">
                  <a:pos x="442" y="12"/>
                </a:cxn>
                <a:cxn ang="0">
                  <a:pos x="518" y="54"/>
                </a:cxn>
                <a:cxn ang="0">
                  <a:pos x="550" y="108"/>
                </a:cxn>
                <a:cxn ang="0">
                  <a:pos x="568" y="122"/>
                </a:cxn>
                <a:cxn ang="0">
                  <a:pos x="468" y="80"/>
                </a:cxn>
                <a:cxn ang="0">
                  <a:pos x="682" y="76"/>
                </a:cxn>
                <a:cxn ang="0">
                  <a:pos x="1005" y="236"/>
                </a:cxn>
                <a:cxn ang="0">
                  <a:pos x="1005" y="236"/>
                </a:cxn>
                <a:cxn ang="0">
                  <a:pos x="981" y="236"/>
                </a:cxn>
                <a:cxn ang="0">
                  <a:pos x="991" y="244"/>
                </a:cxn>
                <a:cxn ang="0">
                  <a:pos x="1011" y="220"/>
                </a:cxn>
                <a:cxn ang="0">
                  <a:pos x="839" y="200"/>
                </a:cxn>
                <a:cxn ang="0">
                  <a:pos x="839" y="202"/>
                </a:cxn>
                <a:cxn ang="0">
                  <a:pos x="552" y="288"/>
                </a:cxn>
                <a:cxn ang="0">
                  <a:pos x="590" y="334"/>
                </a:cxn>
                <a:cxn ang="0">
                  <a:pos x="608" y="444"/>
                </a:cxn>
                <a:cxn ang="0">
                  <a:pos x="562" y="561"/>
                </a:cxn>
                <a:cxn ang="0">
                  <a:pos x="486" y="567"/>
                </a:cxn>
                <a:cxn ang="0">
                  <a:pos x="384" y="529"/>
                </a:cxn>
                <a:cxn ang="0">
                  <a:pos x="324" y="476"/>
                </a:cxn>
                <a:cxn ang="0">
                  <a:pos x="170" y="484"/>
                </a:cxn>
                <a:cxn ang="0">
                  <a:pos x="56" y="517"/>
                </a:cxn>
                <a:cxn ang="0">
                  <a:pos x="32" y="436"/>
                </a:cxn>
                <a:cxn ang="0">
                  <a:pos x="4" y="348"/>
                </a:cxn>
                <a:cxn ang="0">
                  <a:pos x="38" y="282"/>
                </a:cxn>
                <a:cxn ang="0">
                  <a:pos x="130" y="256"/>
                </a:cxn>
                <a:cxn ang="0">
                  <a:pos x="174" y="196"/>
                </a:cxn>
                <a:cxn ang="0">
                  <a:pos x="230" y="196"/>
                </a:cxn>
                <a:cxn ang="0">
                  <a:pos x="290" y="152"/>
                </a:cxn>
                <a:cxn ang="0">
                  <a:pos x="336" y="152"/>
                </a:cxn>
                <a:cxn ang="0">
                  <a:pos x="358" y="174"/>
                </a:cxn>
                <a:cxn ang="0">
                  <a:pos x="434" y="210"/>
                </a:cxn>
                <a:cxn ang="0">
                  <a:pos x="460" y="146"/>
                </a:cxn>
                <a:cxn ang="0">
                  <a:pos x="494" y="216"/>
                </a:cxn>
                <a:cxn ang="0">
                  <a:pos x="530" y="601"/>
                </a:cxn>
                <a:cxn ang="0">
                  <a:pos x="502" y="669"/>
                </a:cxn>
                <a:cxn ang="0">
                  <a:pos x="598" y="40"/>
                </a:cxn>
                <a:cxn ang="0">
                  <a:pos x="548" y="48"/>
                </a:cxn>
                <a:cxn ang="0">
                  <a:pos x="841" y="725"/>
                </a:cxn>
                <a:cxn ang="0">
                  <a:pos x="843" y="677"/>
                </a:cxn>
                <a:cxn ang="0">
                  <a:pos x="925" y="621"/>
                </a:cxn>
                <a:cxn ang="0">
                  <a:pos x="903" y="675"/>
                </a:cxn>
                <a:cxn ang="0">
                  <a:pos x="947" y="609"/>
                </a:cxn>
                <a:cxn ang="0">
                  <a:pos x="915" y="521"/>
                </a:cxn>
                <a:cxn ang="0">
                  <a:pos x="951" y="537"/>
                </a:cxn>
                <a:cxn ang="0">
                  <a:pos x="973" y="595"/>
                </a:cxn>
                <a:cxn ang="0">
                  <a:pos x="682" y="76"/>
                </a:cxn>
                <a:cxn ang="0">
                  <a:pos x="839" y="200"/>
                </a:cxn>
              </a:cxnLst>
              <a:rect l="0" t="0" r="r" b="b"/>
              <a:pathLst>
                <a:path w="1017" h="737">
                  <a:moveTo>
                    <a:pt x="664" y="86"/>
                  </a:moveTo>
                  <a:lnTo>
                    <a:pt x="662" y="80"/>
                  </a:lnTo>
                  <a:lnTo>
                    <a:pt x="670" y="84"/>
                  </a:lnTo>
                  <a:lnTo>
                    <a:pt x="672" y="92"/>
                  </a:lnTo>
                  <a:lnTo>
                    <a:pt x="678" y="86"/>
                  </a:lnTo>
                  <a:lnTo>
                    <a:pt x="688" y="98"/>
                  </a:lnTo>
                  <a:lnTo>
                    <a:pt x="664" y="86"/>
                  </a:lnTo>
                  <a:close/>
                  <a:moveTo>
                    <a:pt x="374" y="527"/>
                  </a:moveTo>
                  <a:lnTo>
                    <a:pt x="382" y="529"/>
                  </a:lnTo>
                  <a:lnTo>
                    <a:pt x="372" y="535"/>
                  </a:lnTo>
                  <a:lnTo>
                    <a:pt x="362" y="535"/>
                  </a:lnTo>
                  <a:lnTo>
                    <a:pt x="360" y="529"/>
                  </a:lnTo>
                  <a:lnTo>
                    <a:pt x="374" y="527"/>
                  </a:lnTo>
                  <a:close/>
                  <a:moveTo>
                    <a:pt x="771" y="268"/>
                  </a:moveTo>
                  <a:lnTo>
                    <a:pt x="795" y="284"/>
                  </a:lnTo>
                  <a:lnTo>
                    <a:pt x="801" y="290"/>
                  </a:lnTo>
                  <a:lnTo>
                    <a:pt x="813" y="296"/>
                  </a:lnTo>
                  <a:lnTo>
                    <a:pt x="831" y="312"/>
                  </a:lnTo>
                  <a:lnTo>
                    <a:pt x="829" y="312"/>
                  </a:lnTo>
                  <a:lnTo>
                    <a:pt x="807" y="302"/>
                  </a:lnTo>
                  <a:lnTo>
                    <a:pt x="791" y="292"/>
                  </a:lnTo>
                  <a:lnTo>
                    <a:pt x="783" y="282"/>
                  </a:lnTo>
                  <a:lnTo>
                    <a:pt x="771" y="268"/>
                  </a:lnTo>
                  <a:close/>
                  <a:moveTo>
                    <a:pt x="266" y="142"/>
                  </a:moveTo>
                  <a:lnTo>
                    <a:pt x="260" y="144"/>
                  </a:lnTo>
                  <a:lnTo>
                    <a:pt x="266" y="136"/>
                  </a:lnTo>
                  <a:lnTo>
                    <a:pt x="270" y="138"/>
                  </a:lnTo>
                  <a:lnTo>
                    <a:pt x="278" y="136"/>
                  </a:lnTo>
                  <a:lnTo>
                    <a:pt x="282" y="140"/>
                  </a:lnTo>
                  <a:lnTo>
                    <a:pt x="274" y="146"/>
                  </a:lnTo>
                  <a:lnTo>
                    <a:pt x="266" y="142"/>
                  </a:lnTo>
                  <a:close/>
                  <a:moveTo>
                    <a:pt x="634" y="48"/>
                  </a:moveTo>
                  <a:lnTo>
                    <a:pt x="632" y="42"/>
                  </a:lnTo>
                  <a:lnTo>
                    <a:pt x="652" y="64"/>
                  </a:lnTo>
                  <a:lnTo>
                    <a:pt x="656" y="70"/>
                  </a:lnTo>
                  <a:lnTo>
                    <a:pt x="648" y="76"/>
                  </a:lnTo>
                  <a:lnTo>
                    <a:pt x="650" y="68"/>
                  </a:lnTo>
                  <a:lnTo>
                    <a:pt x="644" y="68"/>
                  </a:lnTo>
                  <a:lnTo>
                    <a:pt x="642" y="60"/>
                  </a:lnTo>
                  <a:lnTo>
                    <a:pt x="634" y="56"/>
                  </a:lnTo>
                  <a:lnTo>
                    <a:pt x="634" y="48"/>
                  </a:lnTo>
                  <a:close/>
                  <a:moveTo>
                    <a:pt x="570" y="6"/>
                  </a:moveTo>
                  <a:lnTo>
                    <a:pt x="566" y="0"/>
                  </a:lnTo>
                  <a:lnTo>
                    <a:pt x="584" y="8"/>
                  </a:lnTo>
                  <a:lnTo>
                    <a:pt x="590" y="12"/>
                  </a:lnTo>
                  <a:lnTo>
                    <a:pt x="594" y="8"/>
                  </a:lnTo>
                  <a:lnTo>
                    <a:pt x="596" y="18"/>
                  </a:lnTo>
                  <a:lnTo>
                    <a:pt x="602" y="12"/>
                  </a:lnTo>
                  <a:lnTo>
                    <a:pt x="600" y="20"/>
                  </a:lnTo>
                  <a:lnTo>
                    <a:pt x="610" y="30"/>
                  </a:lnTo>
                  <a:lnTo>
                    <a:pt x="606" y="38"/>
                  </a:lnTo>
                  <a:lnTo>
                    <a:pt x="604" y="28"/>
                  </a:lnTo>
                  <a:lnTo>
                    <a:pt x="598" y="20"/>
                  </a:lnTo>
                  <a:lnTo>
                    <a:pt x="580" y="8"/>
                  </a:lnTo>
                  <a:lnTo>
                    <a:pt x="570" y="6"/>
                  </a:lnTo>
                  <a:close/>
                  <a:moveTo>
                    <a:pt x="823" y="192"/>
                  </a:moveTo>
                  <a:lnTo>
                    <a:pt x="829" y="210"/>
                  </a:lnTo>
                  <a:lnTo>
                    <a:pt x="835" y="216"/>
                  </a:lnTo>
                  <a:lnTo>
                    <a:pt x="829" y="218"/>
                  </a:lnTo>
                  <a:lnTo>
                    <a:pt x="825" y="210"/>
                  </a:lnTo>
                  <a:lnTo>
                    <a:pt x="825" y="202"/>
                  </a:lnTo>
                  <a:lnTo>
                    <a:pt x="819" y="204"/>
                  </a:lnTo>
                  <a:lnTo>
                    <a:pt x="815" y="200"/>
                  </a:lnTo>
                  <a:lnTo>
                    <a:pt x="815" y="188"/>
                  </a:lnTo>
                  <a:lnTo>
                    <a:pt x="819" y="196"/>
                  </a:lnTo>
                  <a:lnTo>
                    <a:pt x="823" y="192"/>
                  </a:lnTo>
                  <a:close/>
                  <a:moveTo>
                    <a:pt x="745" y="112"/>
                  </a:moveTo>
                  <a:lnTo>
                    <a:pt x="742" y="120"/>
                  </a:lnTo>
                  <a:lnTo>
                    <a:pt x="751" y="128"/>
                  </a:lnTo>
                  <a:lnTo>
                    <a:pt x="742" y="128"/>
                  </a:lnTo>
                  <a:lnTo>
                    <a:pt x="734" y="120"/>
                  </a:lnTo>
                  <a:lnTo>
                    <a:pt x="740" y="120"/>
                  </a:lnTo>
                  <a:lnTo>
                    <a:pt x="745" y="112"/>
                  </a:lnTo>
                  <a:lnTo>
                    <a:pt x="738" y="112"/>
                  </a:lnTo>
                  <a:lnTo>
                    <a:pt x="728" y="104"/>
                  </a:lnTo>
                  <a:lnTo>
                    <a:pt x="724" y="92"/>
                  </a:lnTo>
                  <a:lnTo>
                    <a:pt x="724" y="84"/>
                  </a:lnTo>
                  <a:lnTo>
                    <a:pt x="736" y="108"/>
                  </a:lnTo>
                  <a:lnTo>
                    <a:pt x="745" y="112"/>
                  </a:lnTo>
                  <a:close/>
                  <a:moveTo>
                    <a:pt x="702" y="104"/>
                  </a:moveTo>
                  <a:lnTo>
                    <a:pt x="716" y="100"/>
                  </a:lnTo>
                  <a:lnTo>
                    <a:pt x="726" y="112"/>
                  </a:lnTo>
                  <a:lnTo>
                    <a:pt x="724" y="116"/>
                  </a:lnTo>
                  <a:lnTo>
                    <a:pt x="712" y="114"/>
                  </a:lnTo>
                  <a:lnTo>
                    <a:pt x="710" y="106"/>
                  </a:lnTo>
                  <a:lnTo>
                    <a:pt x="702" y="104"/>
                  </a:lnTo>
                  <a:close/>
                  <a:moveTo>
                    <a:pt x="426" y="104"/>
                  </a:moveTo>
                  <a:lnTo>
                    <a:pt x="426" y="70"/>
                  </a:lnTo>
                  <a:lnTo>
                    <a:pt x="426" y="4"/>
                  </a:lnTo>
                  <a:lnTo>
                    <a:pt x="442" y="12"/>
                  </a:lnTo>
                  <a:lnTo>
                    <a:pt x="464" y="16"/>
                  </a:lnTo>
                  <a:lnTo>
                    <a:pt x="474" y="14"/>
                  </a:lnTo>
                  <a:lnTo>
                    <a:pt x="470" y="20"/>
                  </a:lnTo>
                  <a:lnTo>
                    <a:pt x="480" y="22"/>
                  </a:lnTo>
                  <a:lnTo>
                    <a:pt x="488" y="30"/>
                  </a:lnTo>
                  <a:lnTo>
                    <a:pt x="500" y="38"/>
                  </a:lnTo>
                  <a:lnTo>
                    <a:pt x="498" y="48"/>
                  </a:lnTo>
                  <a:lnTo>
                    <a:pt x="510" y="50"/>
                  </a:lnTo>
                  <a:lnTo>
                    <a:pt x="518" y="54"/>
                  </a:lnTo>
                  <a:lnTo>
                    <a:pt x="524" y="56"/>
                  </a:lnTo>
                  <a:lnTo>
                    <a:pt x="530" y="60"/>
                  </a:lnTo>
                  <a:lnTo>
                    <a:pt x="530" y="66"/>
                  </a:lnTo>
                  <a:lnTo>
                    <a:pt x="518" y="68"/>
                  </a:lnTo>
                  <a:lnTo>
                    <a:pt x="520" y="78"/>
                  </a:lnTo>
                  <a:lnTo>
                    <a:pt x="534" y="88"/>
                  </a:lnTo>
                  <a:lnTo>
                    <a:pt x="542" y="102"/>
                  </a:lnTo>
                  <a:lnTo>
                    <a:pt x="550" y="100"/>
                  </a:lnTo>
                  <a:lnTo>
                    <a:pt x="550" y="108"/>
                  </a:lnTo>
                  <a:lnTo>
                    <a:pt x="562" y="112"/>
                  </a:lnTo>
                  <a:lnTo>
                    <a:pt x="566" y="104"/>
                  </a:lnTo>
                  <a:lnTo>
                    <a:pt x="574" y="108"/>
                  </a:lnTo>
                  <a:lnTo>
                    <a:pt x="578" y="118"/>
                  </a:lnTo>
                  <a:lnTo>
                    <a:pt x="568" y="108"/>
                  </a:lnTo>
                  <a:lnTo>
                    <a:pt x="558" y="114"/>
                  </a:lnTo>
                  <a:lnTo>
                    <a:pt x="562" y="118"/>
                  </a:lnTo>
                  <a:lnTo>
                    <a:pt x="572" y="120"/>
                  </a:lnTo>
                  <a:lnTo>
                    <a:pt x="568" y="122"/>
                  </a:lnTo>
                  <a:lnTo>
                    <a:pt x="576" y="124"/>
                  </a:lnTo>
                  <a:lnTo>
                    <a:pt x="566" y="128"/>
                  </a:lnTo>
                  <a:lnTo>
                    <a:pt x="558" y="122"/>
                  </a:lnTo>
                  <a:lnTo>
                    <a:pt x="532" y="120"/>
                  </a:lnTo>
                  <a:lnTo>
                    <a:pt x="518" y="108"/>
                  </a:lnTo>
                  <a:lnTo>
                    <a:pt x="504" y="88"/>
                  </a:lnTo>
                  <a:lnTo>
                    <a:pt x="498" y="84"/>
                  </a:lnTo>
                  <a:lnTo>
                    <a:pt x="480" y="84"/>
                  </a:lnTo>
                  <a:lnTo>
                    <a:pt x="468" y="80"/>
                  </a:lnTo>
                  <a:lnTo>
                    <a:pt x="470" y="86"/>
                  </a:lnTo>
                  <a:lnTo>
                    <a:pt x="466" y="86"/>
                  </a:lnTo>
                  <a:lnTo>
                    <a:pt x="464" y="94"/>
                  </a:lnTo>
                  <a:lnTo>
                    <a:pt x="456" y="92"/>
                  </a:lnTo>
                  <a:lnTo>
                    <a:pt x="462" y="100"/>
                  </a:lnTo>
                  <a:lnTo>
                    <a:pt x="452" y="106"/>
                  </a:lnTo>
                  <a:lnTo>
                    <a:pt x="426" y="104"/>
                  </a:lnTo>
                  <a:close/>
                  <a:moveTo>
                    <a:pt x="688" y="78"/>
                  </a:moveTo>
                  <a:lnTo>
                    <a:pt x="682" y="76"/>
                  </a:lnTo>
                  <a:lnTo>
                    <a:pt x="682" y="76"/>
                  </a:lnTo>
                  <a:lnTo>
                    <a:pt x="688" y="78"/>
                  </a:lnTo>
                  <a:lnTo>
                    <a:pt x="688" y="78"/>
                  </a:lnTo>
                  <a:close/>
                  <a:moveTo>
                    <a:pt x="688" y="78"/>
                  </a:moveTo>
                  <a:lnTo>
                    <a:pt x="696" y="80"/>
                  </a:lnTo>
                  <a:lnTo>
                    <a:pt x="712" y="92"/>
                  </a:lnTo>
                  <a:lnTo>
                    <a:pt x="698" y="86"/>
                  </a:lnTo>
                  <a:lnTo>
                    <a:pt x="688" y="78"/>
                  </a:lnTo>
                  <a:close/>
                  <a:moveTo>
                    <a:pt x="1005" y="236"/>
                  </a:moveTo>
                  <a:lnTo>
                    <a:pt x="1003" y="236"/>
                  </a:lnTo>
                  <a:lnTo>
                    <a:pt x="1003" y="236"/>
                  </a:lnTo>
                  <a:lnTo>
                    <a:pt x="1005" y="234"/>
                  </a:lnTo>
                  <a:lnTo>
                    <a:pt x="1005" y="236"/>
                  </a:lnTo>
                  <a:lnTo>
                    <a:pt x="1005" y="236"/>
                  </a:lnTo>
                  <a:close/>
                  <a:moveTo>
                    <a:pt x="1005" y="236"/>
                  </a:moveTo>
                  <a:lnTo>
                    <a:pt x="1011" y="236"/>
                  </a:lnTo>
                  <a:lnTo>
                    <a:pt x="1009" y="242"/>
                  </a:lnTo>
                  <a:lnTo>
                    <a:pt x="1005" y="236"/>
                  </a:lnTo>
                  <a:lnTo>
                    <a:pt x="1005" y="236"/>
                  </a:lnTo>
                  <a:close/>
                  <a:moveTo>
                    <a:pt x="1003" y="236"/>
                  </a:moveTo>
                  <a:lnTo>
                    <a:pt x="993" y="242"/>
                  </a:lnTo>
                  <a:lnTo>
                    <a:pt x="991" y="244"/>
                  </a:lnTo>
                  <a:lnTo>
                    <a:pt x="991" y="244"/>
                  </a:lnTo>
                  <a:lnTo>
                    <a:pt x="991" y="244"/>
                  </a:lnTo>
                  <a:lnTo>
                    <a:pt x="983" y="248"/>
                  </a:lnTo>
                  <a:lnTo>
                    <a:pt x="977" y="238"/>
                  </a:lnTo>
                  <a:lnTo>
                    <a:pt x="981" y="236"/>
                  </a:lnTo>
                  <a:lnTo>
                    <a:pt x="975" y="228"/>
                  </a:lnTo>
                  <a:lnTo>
                    <a:pt x="981" y="232"/>
                  </a:lnTo>
                  <a:lnTo>
                    <a:pt x="987" y="230"/>
                  </a:lnTo>
                  <a:lnTo>
                    <a:pt x="999" y="236"/>
                  </a:lnTo>
                  <a:lnTo>
                    <a:pt x="1003" y="236"/>
                  </a:lnTo>
                  <a:close/>
                  <a:moveTo>
                    <a:pt x="991" y="248"/>
                  </a:moveTo>
                  <a:lnTo>
                    <a:pt x="991" y="246"/>
                  </a:lnTo>
                  <a:lnTo>
                    <a:pt x="991" y="244"/>
                  </a:lnTo>
                  <a:lnTo>
                    <a:pt x="991" y="244"/>
                  </a:lnTo>
                  <a:lnTo>
                    <a:pt x="991" y="248"/>
                  </a:lnTo>
                  <a:close/>
                  <a:moveTo>
                    <a:pt x="991" y="248"/>
                  </a:moveTo>
                  <a:lnTo>
                    <a:pt x="997" y="256"/>
                  </a:lnTo>
                  <a:lnTo>
                    <a:pt x="991" y="254"/>
                  </a:lnTo>
                  <a:lnTo>
                    <a:pt x="991" y="248"/>
                  </a:lnTo>
                  <a:close/>
                  <a:moveTo>
                    <a:pt x="1011" y="220"/>
                  </a:moveTo>
                  <a:lnTo>
                    <a:pt x="1011" y="220"/>
                  </a:lnTo>
                  <a:lnTo>
                    <a:pt x="1011" y="220"/>
                  </a:lnTo>
                  <a:lnTo>
                    <a:pt x="1011" y="220"/>
                  </a:lnTo>
                  <a:lnTo>
                    <a:pt x="1011" y="220"/>
                  </a:lnTo>
                  <a:lnTo>
                    <a:pt x="1011" y="220"/>
                  </a:lnTo>
                  <a:close/>
                  <a:moveTo>
                    <a:pt x="1011" y="220"/>
                  </a:moveTo>
                  <a:lnTo>
                    <a:pt x="1017" y="216"/>
                  </a:lnTo>
                  <a:lnTo>
                    <a:pt x="1017" y="224"/>
                  </a:lnTo>
                  <a:lnTo>
                    <a:pt x="1015" y="220"/>
                  </a:lnTo>
                  <a:lnTo>
                    <a:pt x="1011" y="220"/>
                  </a:lnTo>
                  <a:close/>
                  <a:moveTo>
                    <a:pt x="839" y="202"/>
                  </a:moveTo>
                  <a:lnTo>
                    <a:pt x="839" y="200"/>
                  </a:lnTo>
                  <a:lnTo>
                    <a:pt x="839" y="200"/>
                  </a:lnTo>
                  <a:lnTo>
                    <a:pt x="839" y="200"/>
                  </a:lnTo>
                  <a:lnTo>
                    <a:pt x="839" y="200"/>
                  </a:lnTo>
                  <a:lnTo>
                    <a:pt x="839" y="202"/>
                  </a:lnTo>
                  <a:close/>
                  <a:moveTo>
                    <a:pt x="839" y="202"/>
                  </a:moveTo>
                  <a:lnTo>
                    <a:pt x="843" y="214"/>
                  </a:lnTo>
                  <a:lnTo>
                    <a:pt x="835" y="212"/>
                  </a:lnTo>
                  <a:lnTo>
                    <a:pt x="841" y="208"/>
                  </a:lnTo>
                  <a:lnTo>
                    <a:pt x="839" y="202"/>
                  </a:lnTo>
                  <a:close/>
                  <a:moveTo>
                    <a:pt x="502" y="242"/>
                  </a:moveTo>
                  <a:lnTo>
                    <a:pt x="510" y="250"/>
                  </a:lnTo>
                  <a:lnTo>
                    <a:pt x="510" y="256"/>
                  </a:lnTo>
                  <a:lnTo>
                    <a:pt x="524" y="260"/>
                  </a:lnTo>
                  <a:lnTo>
                    <a:pt x="528" y="268"/>
                  </a:lnTo>
                  <a:lnTo>
                    <a:pt x="548" y="272"/>
                  </a:lnTo>
                  <a:lnTo>
                    <a:pt x="550" y="278"/>
                  </a:lnTo>
                  <a:lnTo>
                    <a:pt x="542" y="280"/>
                  </a:lnTo>
                  <a:lnTo>
                    <a:pt x="552" y="288"/>
                  </a:lnTo>
                  <a:lnTo>
                    <a:pt x="558" y="308"/>
                  </a:lnTo>
                  <a:lnTo>
                    <a:pt x="564" y="312"/>
                  </a:lnTo>
                  <a:lnTo>
                    <a:pt x="562" y="304"/>
                  </a:lnTo>
                  <a:lnTo>
                    <a:pt x="568" y="296"/>
                  </a:lnTo>
                  <a:lnTo>
                    <a:pt x="576" y="314"/>
                  </a:lnTo>
                  <a:lnTo>
                    <a:pt x="576" y="324"/>
                  </a:lnTo>
                  <a:lnTo>
                    <a:pt x="582" y="326"/>
                  </a:lnTo>
                  <a:lnTo>
                    <a:pt x="586" y="334"/>
                  </a:lnTo>
                  <a:lnTo>
                    <a:pt x="590" y="334"/>
                  </a:lnTo>
                  <a:lnTo>
                    <a:pt x="604" y="354"/>
                  </a:lnTo>
                  <a:lnTo>
                    <a:pt x="610" y="356"/>
                  </a:lnTo>
                  <a:lnTo>
                    <a:pt x="614" y="350"/>
                  </a:lnTo>
                  <a:lnTo>
                    <a:pt x="610" y="364"/>
                  </a:lnTo>
                  <a:lnTo>
                    <a:pt x="612" y="384"/>
                  </a:lnTo>
                  <a:lnTo>
                    <a:pt x="616" y="390"/>
                  </a:lnTo>
                  <a:lnTo>
                    <a:pt x="616" y="400"/>
                  </a:lnTo>
                  <a:lnTo>
                    <a:pt x="618" y="412"/>
                  </a:lnTo>
                  <a:lnTo>
                    <a:pt x="608" y="444"/>
                  </a:lnTo>
                  <a:lnTo>
                    <a:pt x="608" y="456"/>
                  </a:lnTo>
                  <a:lnTo>
                    <a:pt x="602" y="468"/>
                  </a:lnTo>
                  <a:lnTo>
                    <a:pt x="602" y="472"/>
                  </a:lnTo>
                  <a:lnTo>
                    <a:pt x="590" y="480"/>
                  </a:lnTo>
                  <a:lnTo>
                    <a:pt x="578" y="505"/>
                  </a:lnTo>
                  <a:lnTo>
                    <a:pt x="574" y="521"/>
                  </a:lnTo>
                  <a:lnTo>
                    <a:pt x="566" y="533"/>
                  </a:lnTo>
                  <a:lnTo>
                    <a:pt x="562" y="549"/>
                  </a:lnTo>
                  <a:lnTo>
                    <a:pt x="562" y="561"/>
                  </a:lnTo>
                  <a:lnTo>
                    <a:pt x="554" y="565"/>
                  </a:lnTo>
                  <a:lnTo>
                    <a:pt x="538" y="565"/>
                  </a:lnTo>
                  <a:lnTo>
                    <a:pt x="526" y="571"/>
                  </a:lnTo>
                  <a:lnTo>
                    <a:pt x="516" y="581"/>
                  </a:lnTo>
                  <a:lnTo>
                    <a:pt x="510" y="583"/>
                  </a:lnTo>
                  <a:lnTo>
                    <a:pt x="508" y="589"/>
                  </a:lnTo>
                  <a:lnTo>
                    <a:pt x="500" y="581"/>
                  </a:lnTo>
                  <a:lnTo>
                    <a:pt x="486" y="577"/>
                  </a:lnTo>
                  <a:lnTo>
                    <a:pt x="486" y="567"/>
                  </a:lnTo>
                  <a:lnTo>
                    <a:pt x="466" y="585"/>
                  </a:lnTo>
                  <a:lnTo>
                    <a:pt x="448" y="575"/>
                  </a:lnTo>
                  <a:lnTo>
                    <a:pt x="436" y="577"/>
                  </a:lnTo>
                  <a:lnTo>
                    <a:pt x="416" y="567"/>
                  </a:lnTo>
                  <a:lnTo>
                    <a:pt x="406" y="555"/>
                  </a:lnTo>
                  <a:lnTo>
                    <a:pt x="410" y="545"/>
                  </a:lnTo>
                  <a:lnTo>
                    <a:pt x="400" y="529"/>
                  </a:lnTo>
                  <a:lnTo>
                    <a:pt x="396" y="527"/>
                  </a:lnTo>
                  <a:lnTo>
                    <a:pt x="384" y="529"/>
                  </a:lnTo>
                  <a:lnTo>
                    <a:pt x="390" y="513"/>
                  </a:lnTo>
                  <a:lnTo>
                    <a:pt x="382" y="501"/>
                  </a:lnTo>
                  <a:lnTo>
                    <a:pt x="376" y="521"/>
                  </a:lnTo>
                  <a:lnTo>
                    <a:pt x="362" y="521"/>
                  </a:lnTo>
                  <a:lnTo>
                    <a:pt x="344" y="515"/>
                  </a:lnTo>
                  <a:lnTo>
                    <a:pt x="338" y="496"/>
                  </a:lnTo>
                  <a:lnTo>
                    <a:pt x="332" y="488"/>
                  </a:lnTo>
                  <a:lnTo>
                    <a:pt x="324" y="484"/>
                  </a:lnTo>
                  <a:lnTo>
                    <a:pt x="324" y="476"/>
                  </a:lnTo>
                  <a:lnTo>
                    <a:pt x="314" y="466"/>
                  </a:lnTo>
                  <a:lnTo>
                    <a:pt x="314" y="470"/>
                  </a:lnTo>
                  <a:lnTo>
                    <a:pt x="302" y="464"/>
                  </a:lnTo>
                  <a:lnTo>
                    <a:pt x="294" y="466"/>
                  </a:lnTo>
                  <a:lnTo>
                    <a:pt x="278" y="456"/>
                  </a:lnTo>
                  <a:lnTo>
                    <a:pt x="244" y="460"/>
                  </a:lnTo>
                  <a:lnTo>
                    <a:pt x="218" y="470"/>
                  </a:lnTo>
                  <a:lnTo>
                    <a:pt x="202" y="468"/>
                  </a:lnTo>
                  <a:lnTo>
                    <a:pt x="170" y="484"/>
                  </a:lnTo>
                  <a:lnTo>
                    <a:pt x="168" y="492"/>
                  </a:lnTo>
                  <a:lnTo>
                    <a:pt x="162" y="499"/>
                  </a:lnTo>
                  <a:lnTo>
                    <a:pt x="130" y="496"/>
                  </a:lnTo>
                  <a:lnTo>
                    <a:pt x="108" y="499"/>
                  </a:lnTo>
                  <a:lnTo>
                    <a:pt x="96" y="509"/>
                  </a:lnTo>
                  <a:lnTo>
                    <a:pt x="90" y="507"/>
                  </a:lnTo>
                  <a:lnTo>
                    <a:pt x="82" y="515"/>
                  </a:lnTo>
                  <a:lnTo>
                    <a:pt x="72" y="517"/>
                  </a:lnTo>
                  <a:lnTo>
                    <a:pt x="56" y="517"/>
                  </a:lnTo>
                  <a:lnTo>
                    <a:pt x="46" y="513"/>
                  </a:lnTo>
                  <a:lnTo>
                    <a:pt x="42" y="507"/>
                  </a:lnTo>
                  <a:lnTo>
                    <a:pt x="34" y="505"/>
                  </a:lnTo>
                  <a:lnTo>
                    <a:pt x="32" y="490"/>
                  </a:lnTo>
                  <a:lnTo>
                    <a:pt x="36" y="492"/>
                  </a:lnTo>
                  <a:lnTo>
                    <a:pt x="42" y="486"/>
                  </a:lnTo>
                  <a:lnTo>
                    <a:pt x="42" y="460"/>
                  </a:lnTo>
                  <a:lnTo>
                    <a:pt x="34" y="446"/>
                  </a:lnTo>
                  <a:lnTo>
                    <a:pt x="32" y="436"/>
                  </a:lnTo>
                  <a:lnTo>
                    <a:pt x="32" y="424"/>
                  </a:lnTo>
                  <a:lnTo>
                    <a:pt x="24" y="408"/>
                  </a:lnTo>
                  <a:lnTo>
                    <a:pt x="18" y="400"/>
                  </a:lnTo>
                  <a:lnTo>
                    <a:pt x="12" y="406"/>
                  </a:lnTo>
                  <a:lnTo>
                    <a:pt x="18" y="394"/>
                  </a:lnTo>
                  <a:lnTo>
                    <a:pt x="16" y="388"/>
                  </a:lnTo>
                  <a:lnTo>
                    <a:pt x="6" y="372"/>
                  </a:lnTo>
                  <a:lnTo>
                    <a:pt x="0" y="360"/>
                  </a:lnTo>
                  <a:lnTo>
                    <a:pt x="4" y="348"/>
                  </a:lnTo>
                  <a:lnTo>
                    <a:pt x="8" y="342"/>
                  </a:lnTo>
                  <a:lnTo>
                    <a:pt x="8" y="336"/>
                  </a:lnTo>
                  <a:lnTo>
                    <a:pt x="12" y="326"/>
                  </a:lnTo>
                  <a:lnTo>
                    <a:pt x="10" y="312"/>
                  </a:lnTo>
                  <a:lnTo>
                    <a:pt x="16" y="300"/>
                  </a:lnTo>
                  <a:lnTo>
                    <a:pt x="18" y="310"/>
                  </a:lnTo>
                  <a:lnTo>
                    <a:pt x="26" y="300"/>
                  </a:lnTo>
                  <a:lnTo>
                    <a:pt x="40" y="292"/>
                  </a:lnTo>
                  <a:lnTo>
                    <a:pt x="38" y="282"/>
                  </a:lnTo>
                  <a:lnTo>
                    <a:pt x="46" y="288"/>
                  </a:lnTo>
                  <a:lnTo>
                    <a:pt x="60" y="280"/>
                  </a:lnTo>
                  <a:lnTo>
                    <a:pt x="68" y="282"/>
                  </a:lnTo>
                  <a:lnTo>
                    <a:pt x="78" y="276"/>
                  </a:lnTo>
                  <a:lnTo>
                    <a:pt x="90" y="276"/>
                  </a:lnTo>
                  <a:lnTo>
                    <a:pt x="96" y="270"/>
                  </a:lnTo>
                  <a:lnTo>
                    <a:pt x="102" y="272"/>
                  </a:lnTo>
                  <a:lnTo>
                    <a:pt x="122" y="264"/>
                  </a:lnTo>
                  <a:lnTo>
                    <a:pt x="130" y="256"/>
                  </a:lnTo>
                  <a:lnTo>
                    <a:pt x="134" y="246"/>
                  </a:lnTo>
                  <a:lnTo>
                    <a:pt x="142" y="242"/>
                  </a:lnTo>
                  <a:lnTo>
                    <a:pt x="140" y="228"/>
                  </a:lnTo>
                  <a:lnTo>
                    <a:pt x="152" y="218"/>
                  </a:lnTo>
                  <a:lnTo>
                    <a:pt x="162" y="232"/>
                  </a:lnTo>
                  <a:lnTo>
                    <a:pt x="160" y="218"/>
                  </a:lnTo>
                  <a:lnTo>
                    <a:pt x="164" y="212"/>
                  </a:lnTo>
                  <a:lnTo>
                    <a:pt x="174" y="214"/>
                  </a:lnTo>
                  <a:lnTo>
                    <a:pt x="174" y="196"/>
                  </a:lnTo>
                  <a:lnTo>
                    <a:pt x="182" y="198"/>
                  </a:lnTo>
                  <a:lnTo>
                    <a:pt x="184" y="192"/>
                  </a:lnTo>
                  <a:lnTo>
                    <a:pt x="190" y="194"/>
                  </a:lnTo>
                  <a:lnTo>
                    <a:pt x="186" y="184"/>
                  </a:lnTo>
                  <a:lnTo>
                    <a:pt x="200" y="186"/>
                  </a:lnTo>
                  <a:lnTo>
                    <a:pt x="214" y="174"/>
                  </a:lnTo>
                  <a:lnTo>
                    <a:pt x="218" y="176"/>
                  </a:lnTo>
                  <a:lnTo>
                    <a:pt x="232" y="188"/>
                  </a:lnTo>
                  <a:lnTo>
                    <a:pt x="230" y="196"/>
                  </a:lnTo>
                  <a:lnTo>
                    <a:pt x="238" y="190"/>
                  </a:lnTo>
                  <a:lnTo>
                    <a:pt x="256" y="192"/>
                  </a:lnTo>
                  <a:lnTo>
                    <a:pt x="250" y="184"/>
                  </a:lnTo>
                  <a:lnTo>
                    <a:pt x="254" y="178"/>
                  </a:lnTo>
                  <a:lnTo>
                    <a:pt x="258" y="168"/>
                  </a:lnTo>
                  <a:lnTo>
                    <a:pt x="262" y="166"/>
                  </a:lnTo>
                  <a:lnTo>
                    <a:pt x="262" y="162"/>
                  </a:lnTo>
                  <a:lnTo>
                    <a:pt x="274" y="150"/>
                  </a:lnTo>
                  <a:lnTo>
                    <a:pt x="290" y="152"/>
                  </a:lnTo>
                  <a:lnTo>
                    <a:pt x="300" y="148"/>
                  </a:lnTo>
                  <a:lnTo>
                    <a:pt x="300" y="142"/>
                  </a:lnTo>
                  <a:lnTo>
                    <a:pt x="286" y="136"/>
                  </a:lnTo>
                  <a:lnTo>
                    <a:pt x="298" y="132"/>
                  </a:lnTo>
                  <a:lnTo>
                    <a:pt x="308" y="142"/>
                  </a:lnTo>
                  <a:lnTo>
                    <a:pt x="318" y="142"/>
                  </a:lnTo>
                  <a:lnTo>
                    <a:pt x="326" y="148"/>
                  </a:lnTo>
                  <a:lnTo>
                    <a:pt x="332" y="146"/>
                  </a:lnTo>
                  <a:lnTo>
                    <a:pt x="336" y="152"/>
                  </a:lnTo>
                  <a:lnTo>
                    <a:pt x="350" y="146"/>
                  </a:lnTo>
                  <a:lnTo>
                    <a:pt x="358" y="140"/>
                  </a:lnTo>
                  <a:lnTo>
                    <a:pt x="358" y="146"/>
                  </a:lnTo>
                  <a:lnTo>
                    <a:pt x="364" y="152"/>
                  </a:lnTo>
                  <a:lnTo>
                    <a:pt x="352" y="166"/>
                  </a:lnTo>
                  <a:lnTo>
                    <a:pt x="354" y="172"/>
                  </a:lnTo>
                  <a:lnTo>
                    <a:pt x="364" y="174"/>
                  </a:lnTo>
                  <a:lnTo>
                    <a:pt x="358" y="180"/>
                  </a:lnTo>
                  <a:lnTo>
                    <a:pt x="358" y="174"/>
                  </a:lnTo>
                  <a:lnTo>
                    <a:pt x="350" y="176"/>
                  </a:lnTo>
                  <a:lnTo>
                    <a:pt x="342" y="192"/>
                  </a:lnTo>
                  <a:lnTo>
                    <a:pt x="360" y="204"/>
                  </a:lnTo>
                  <a:lnTo>
                    <a:pt x="378" y="212"/>
                  </a:lnTo>
                  <a:lnTo>
                    <a:pt x="384" y="220"/>
                  </a:lnTo>
                  <a:lnTo>
                    <a:pt x="396" y="222"/>
                  </a:lnTo>
                  <a:lnTo>
                    <a:pt x="410" y="236"/>
                  </a:lnTo>
                  <a:lnTo>
                    <a:pt x="424" y="232"/>
                  </a:lnTo>
                  <a:lnTo>
                    <a:pt x="434" y="210"/>
                  </a:lnTo>
                  <a:lnTo>
                    <a:pt x="436" y="192"/>
                  </a:lnTo>
                  <a:lnTo>
                    <a:pt x="434" y="184"/>
                  </a:lnTo>
                  <a:lnTo>
                    <a:pt x="436" y="156"/>
                  </a:lnTo>
                  <a:lnTo>
                    <a:pt x="440" y="148"/>
                  </a:lnTo>
                  <a:lnTo>
                    <a:pt x="444" y="136"/>
                  </a:lnTo>
                  <a:lnTo>
                    <a:pt x="444" y="120"/>
                  </a:lnTo>
                  <a:lnTo>
                    <a:pt x="450" y="128"/>
                  </a:lnTo>
                  <a:lnTo>
                    <a:pt x="454" y="144"/>
                  </a:lnTo>
                  <a:lnTo>
                    <a:pt x="460" y="146"/>
                  </a:lnTo>
                  <a:lnTo>
                    <a:pt x="458" y="152"/>
                  </a:lnTo>
                  <a:lnTo>
                    <a:pt x="464" y="156"/>
                  </a:lnTo>
                  <a:lnTo>
                    <a:pt x="464" y="174"/>
                  </a:lnTo>
                  <a:lnTo>
                    <a:pt x="470" y="186"/>
                  </a:lnTo>
                  <a:lnTo>
                    <a:pt x="478" y="180"/>
                  </a:lnTo>
                  <a:lnTo>
                    <a:pt x="482" y="186"/>
                  </a:lnTo>
                  <a:lnTo>
                    <a:pt x="492" y="192"/>
                  </a:lnTo>
                  <a:lnTo>
                    <a:pt x="490" y="202"/>
                  </a:lnTo>
                  <a:lnTo>
                    <a:pt x="494" y="216"/>
                  </a:lnTo>
                  <a:lnTo>
                    <a:pt x="504" y="234"/>
                  </a:lnTo>
                  <a:lnTo>
                    <a:pt x="502" y="242"/>
                  </a:lnTo>
                  <a:close/>
                  <a:moveTo>
                    <a:pt x="482" y="621"/>
                  </a:moveTo>
                  <a:lnTo>
                    <a:pt x="482" y="613"/>
                  </a:lnTo>
                  <a:lnTo>
                    <a:pt x="490" y="619"/>
                  </a:lnTo>
                  <a:lnTo>
                    <a:pt x="508" y="625"/>
                  </a:lnTo>
                  <a:lnTo>
                    <a:pt x="530" y="621"/>
                  </a:lnTo>
                  <a:lnTo>
                    <a:pt x="534" y="615"/>
                  </a:lnTo>
                  <a:lnTo>
                    <a:pt x="530" y="601"/>
                  </a:lnTo>
                  <a:lnTo>
                    <a:pt x="538" y="603"/>
                  </a:lnTo>
                  <a:lnTo>
                    <a:pt x="540" y="613"/>
                  </a:lnTo>
                  <a:lnTo>
                    <a:pt x="536" y="613"/>
                  </a:lnTo>
                  <a:lnTo>
                    <a:pt x="538" y="645"/>
                  </a:lnTo>
                  <a:lnTo>
                    <a:pt x="532" y="645"/>
                  </a:lnTo>
                  <a:lnTo>
                    <a:pt x="532" y="663"/>
                  </a:lnTo>
                  <a:lnTo>
                    <a:pt x="526" y="657"/>
                  </a:lnTo>
                  <a:lnTo>
                    <a:pt x="514" y="671"/>
                  </a:lnTo>
                  <a:lnTo>
                    <a:pt x="502" y="669"/>
                  </a:lnTo>
                  <a:lnTo>
                    <a:pt x="490" y="651"/>
                  </a:lnTo>
                  <a:lnTo>
                    <a:pt x="490" y="639"/>
                  </a:lnTo>
                  <a:lnTo>
                    <a:pt x="486" y="635"/>
                  </a:lnTo>
                  <a:lnTo>
                    <a:pt x="482" y="621"/>
                  </a:lnTo>
                  <a:close/>
                  <a:moveTo>
                    <a:pt x="582" y="40"/>
                  </a:moveTo>
                  <a:lnTo>
                    <a:pt x="588" y="38"/>
                  </a:lnTo>
                  <a:lnTo>
                    <a:pt x="586" y="28"/>
                  </a:lnTo>
                  <a:lnTo>
                    <a:pt x="600" y="28"/>
                  </a:lnTo>
                  <a:lnTo>
                    <a:pt x="598" y="40"/>
                  </a:lnTo>
                  <a:lnTo>
                    <a:pt x="594" y="40"/>
                  </a:lnTo>
                  <a:lnTo>
                    <a:pt x="594" y="48"/>
                  </a:lnTo>
                  <a:lnTo>
                    <a:pt x="586" y="50"/>
                  </a:lnTo>
                  <a:lnTo>
                    <a:pt x="570" y="60"/>
                  </a:lnTo>
                  <a:lnTo>
                    <a:pt x="558" y="60"/>
                  </a:lnTo>
                  <a:lnTo>
                    <a:pt x="552" y="56"/>
                  </a:lnTo>
                  <a:lnTo>
                    <a:pt x="538" y="52"/>
                  </a:lnTo>
                  <a:lnTo>
                    <a:pt x="534" y="48"/>
                  </a:lnTo>
                  <a:lnTo>
                    <a:pt x="548" y="48"/>
                  </a:lnTo>
                  <a:lnTo>
                    <a:pt x="550" y="40"/>
                  </a:lnTo>
                  <a:lnTo>
                    <a:pt x="556" y="36"/>
                  </a:lnTo>
                  <a:lnTo>
                    <a:pt x="564" y="40"/>
                  </a:lnTo>
                  <a:lnTo>
                    <a:pt x="566" y="48"/>
                  </a:lnTo>
                  <a:lnTo>
                    <a:pt x="578" y="46"/>
                  </a:lnTo>
                  <a:lnTo>
                    <a:pt x="582" y="40"/>
                  </a:lnTo>
                  <a:close/>
                  <a:moveTo>
                    <a:pt x="863" y="725"/>
                  </a:moveTo>
                  <a:lnTo>
                    <a:pt x="847" y="729"/>
                  </a:lnTo>
                  <a:lnTo>
                    <a:pt x="841" y="725"/>
                  </a:lnTo>
                  <a:lnTo>
                    <a:pt x="837" y="727"/>
                  </a:lnTo>
                  <a:lnTo>
                    <a:pt x="841" y="735"/>
                  </a:lnTo>
                  <a:lnTo>
                    <a:pt x="829" y="737"/>
                  </a:lnTo>
                  <a:lnTo>
                    <a:pt x="835" y="731"/>
                  </a:lnTo>
                  <a:lnTo>
                    <a:pt x="833" y="717"/>
                  </a:lnTo>
                  <a:lnTo>
                    <a:pt x="819" y="719"/>
                  </a:lnTo>
                  <a:lnTo>
                    <a:pt x="815" y="715"/>
                  </a:lnTo>
                  <a:lnTo>
                    <a:pt x="821" y="699"/>
                  </a:lnTo>
                  <a:lnTo>
                    <a:pt x="843" y="677"/>
                  </a:lnTo>
                  <a:lnTo>
                    <a:pt x="863" y="669"/>
                  </a:lnTo>
                  <a:lnTo>
                    <a:pt x="885" y="651"/>
                  </a:lnTo>
                  <a:lnTo>
                    <a:pt x="891" y="637"/>
                  </a:lnTo>
                  <a:lnTo>
                    <a:pt x="899" y="629"/>
                  </a:lnTo>
                  <a:lnTo>
                    <a:pt x="899" y="621"/>
                  </a:lnTo>
                  <a:lnTo>
                    <a:pt x="907" y="613"/>
                  </a:lnTo>
                  <a:lnTo>
                    <a:pt x="913" y="619"/>
                  </a:lnTo>
                  <a:lnTo>
                    <a:pt x="915" y="627"/>
                  </a:lnTo>
                  <a:lnTo>
                    <a:pt x="925" y="621"/>
                  </a:lnTo>
                  <a:lnTo>
                    <a:pt x="925" y="627"/>
                  </a:lnTo>
                  <a:lnTo>
                    <a:pt x="931" y="621"/>
                  </a:lnTo>
                  <a:lnTo>
                    <a:pt x="929" y="631"/>
                  </a:lnTo>
                  <a:lnTo>
                    <a:pt x="933" y="635"/>
                  </a:lnTo>
                  <a:lnTo>
                    <a:pt x="921" y="649"/>
                  </a:lnTo>
                  <a:lnTo>
                    <a:pt x="917" y="657"/>
                  </a:lnTo>
                  <a:lnTo>
                    <a:pt x="909" y="665"/>
                  </a:lnTo>
                  <a:lnTo>
                    <a:pt x="915" y="675"/>
                  </a:lnTo>
                  <a:lnTo>
                    <a:pt x="903" y="675"/>
                  </a:lnTo>
                  <a:lnTo>
                    <a:pt x="887" y="681"/>
                  </a:lnTo>
                  <a:lnTo>
                    <a:pt x="885" y="693"/>
                  </a:lnTo>
                  <a:lnTo>
                    <a:pt x="877" y="709"/>
                  </a:lnTo>
                  <a:lnTo>
                    <a:pt x="879" y="713"/>
                  </a:lnTo>
                  <a:lnTo>
                    <a:pt x="863" y="725"/>
                  </a:lnTo>
                  <a:close/>
                  <a:moveTo>
                    <a:pt x="949" y="633"/>
                  </a:moveTo>
                  <a:lnTo>
                    <a:pt x="937" y="627"/>
                  </a:lnTo>
                  <a:lnTo>
                    <a:pt x="943" y="621"/>
                  </a:lnTo>
                  <a:lnTo>
                    <a:pt x="947" y="609"/>
                  </a:lnTo>
                  <a:lnTo>
                    <a:pt x="943" y="603"/>
                  </a:lnTo>
                  <a:lnTo>
                    <a:pt x="925" y="593"/>
                  </a:lnTo>
                  <a:lnTo>
                    <a:pt x="925" y="589"/>
                  </a:lnTo>
                  <a:lnTo>
                    <a:pt x="937" y="583"/>
                  </a:lnTo>
                  <a:lnTo>
                    <a:pt x="941" y="565"/>
                  </a:lnTo>
                  <a:lnTo>
                    <a:pt x="933" y="545"/>
                  </a:lnTo>
                  <a:lnTo>
                    <a:pt x="933" y="537"/>
                  </a:lnTo>
                  <a:lnTo>
                    <a:pt x="929" y="539"/>
                  </a:lnTo>
                  <a:lnTo>
                    <a:pt x="915" y="521"/>
                  </a:lnTo>
                  <a:lnTo>
                    <a:pt x="915" y="517"/>
                  </a:lnTo>
                  <a:lnTo>
                    <a:pt x="907" y="509"/>
                  </a:lnTo>
                  <a:lnTo>
                    <a:pt x="915" y="507"/>
                  </a:lnTo>
                  <a:lnTo>
                    <a:pt x="915" y="513"/>
                  </a:lnTo>
                  <a:lnTo>
                    <a:pt x="927" y="517"/>
                  </a:lnTo>
                  <a:lnTo>
                    <a:pt x="937" y="527"/>
                  </a:lnTo>
                  <a:lnTo>
                    <a:pt x="935" y="533"/>
                  </a:lnTo>
                  <a:lnTo>
                    <a:pt x="945" y="537"/>
                  </a:lnTo>
                  <a:lnTo>
                    <a:pt x="951" y="537"/>
                  </a:lnTo>
                  <a:lnTo>
                    <a:pt x="955" y="545"/>
                  </a:lnTo>
                  <a:lnTo>
                    <a:pt x="959" y="563"/>
                  </a:lnTo>
                  <a:lnTo>
                    <a:pt x="981" y="569"/>
                  </a:lnTo>
                  <a:lnTo>
                    <a:pt x="989" y="561"/>
                  </a:lnTo>
                  <a:lnTo>
                    <a:pt x="997" y="565"/>
                  </a:lnTo>
                  <a:lnTo>
                    <a:pt x="993" y="579"/>
                  </a:lnTo>
                  <a:lnTo>
                    <a:pt x="987" y="589"/>
                  </a:lnTo>
                  <a:lnTo>
                    <a:pt x="979" y="589"/>
                  </a:lnTo>
                  <a:lnTo>
                    <a:pt x="973" y="595"/>
                  </a:lnTo>
                  <a:lnTo>
                    <a:pt x="971" y="607"/>
                  </a:lnTo>
                  <a:lnTo>
                    <a:pt x="959" y="627"/>
                  </a:lnTo>
                  <a:lnTo>
                    <a:pt x="949" y="633"/>
                  </a:lnTo>
                  <a:close/>
                  <a:moveTo>
                    <a:pt x="682" y="76"/>
                  </a:moveTo>
                  <a:lnTo>
                    <a:pt x="670" y="76"/>
                  </a:lnTo>
                  <a:lnTo>
                    <a:pt x="662" y="66"/>
                  </a:lnTo>
                  <a:lnTo>
                    <a:pt x="670" y="70"/>
                  </a:lnTo>
                  <a:lnTo>
                    <a:pt x="680" y="76"/>
                  </a:lnTo>
                  <a:lnTo>
                    <a:pt x="682" y="76"/>
                  </a:lnTo>
                  <a:close/>
                  <a:moveTo>
                    <a:pt x="1011" y="220"/>
                  </a:moveTo>
                  <a:lnTo>
                    <a:pt x="1009" y="220"/>
                  </a:lnTo>
                  <a:lnTo>
                    <a:pt x="999" y="224"/>
                  </a:lnTo>
                  <a:lnTo>
                    <a:pt x="999" y="218"/>
                  </a:lnTo>
                  <a:lnTo>
                    <a:pt x="1011" y="214"/>
                  </a:lnTo>
                  <a:lnTo>
                    <a:pt x="1017" y="212"/>
                  </a:lnTo>
                  <a:lnTo>
                    <a:pt x="1011" y="220"/>
                  </a:lnTo>
                  <a:lnTo>
                    <a:pt x="1011" y="220"/>
                  </a:lnTo>
                  <a:close/>
                  <a:moveTo>
                    <a:pt x="839" y="200"/>
                  </a:moveTo>
                  <a:lnTo>
                    <a:pt x="835" y="200"/>
                  </a:lnTo>
                  <a:lnTo>
                    <a:pt x="839" y="200"/>
                  </a:lnTo>
                  <a:lnTo>
                    <a:pt x="839" y="200"/>
                  </a:lnTo>
                  <a:lnTo>
                    <a:pt x="839" y="20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5" name="Freeform 8">
              <a:extLst>
                <a:ext uri="{FF2B5EF4-FFF2-40B4-BE49-F238E27FC236}">
                  <a16:creationId xmlns:a16="http://schemas.microsoft.com/office/drawing/2014/main" id="{1CB29481-1E35-4938-9FEE-1B6C96F737B3}"/>
                </a:ext>
              </a:extLst>
            </p:cNvPr>
            <p:cNvSpPr>
              <a:spLocks noEditPoints="1"/>
            </p:cNvSpPr>
            <p:nvPr/>
          </p:nvSpPr>
          <p:spPr bwMode="auto">
            <a:xfrm>
              <a:off x="4000501" y="3516300"/>
              <a:ext cx="1668464" cy="1809750"/>
            </a:xfrm>
            <a:custGeom>
              <a:avLst/>
              <a:gdLst/>
              <a:ahLst/>
              <a:cxnLst>
                <a:cxn ang="0">
                  <a:pos x="38" y="154"/>
                </a:cxn>
                <a:cxn ang="0">
                  <a:pos x="190" y="24"/>
                </a:cxn>
                <a:cxn ang="0">
                  <a:pos x="206" y="38"/>
                </a:cxn>
                <a:cxn ang="0">
                  <a:pos x="312" y="12"/>
                </a:cxn>
                <a:cxn ang="0">
                  <a:pos x="384" y="4"/>
                </a:cxn>
                <a:cxn ang="0">
                  <a:pos x="440" y="8"/>
                </a:cxn>
                <a:cxn ang="0">
                  <a:pos x="426" y="52"/>
                </a:cxn>
                <a:cxn ang="0">
                  <a:pos x="502" y="84"/>
                </a:cxn>
                <a:cxn ang="0">
                  <a:pos x="566" y="120"/>
                </a:cxn>
                <a:cxn ang="0">
                  <a:pos x="600" y="76"/>
                </a:cxn>
                <a:cxn ang="0">
                  <a:pos x="654" y="98"/>
                </a:cxn>
                <a:cxn ang="0">
                  <a:pos x="756" y="98"/>
                </a:cxn>
                <a:cxn ang="0">
                  <a:pos x="792" y="102"/>
                </a:cxn>
                <a:cxn ang="0">
                  <a:pos x="812" y="223"/>
                </a:cxn>
                <a:cxn ang="0">
                  <a:pos x="838" y="299"/>
                </a:cxn>
                <a:cxn ang="0">
                  <a:pos x="881" y="349"/>
                </a:cxn>
                <a:cxn ang="0">
                  <a:pos x="921" y="397"/>
                </a:cxn>
                <a:cxn ang="0">
                  <a:pos x="945" y="435"/>
                </a:cxn>
                <a:cxn ang="0">
                  <a:pos x="1037" y="417"/>
                </a:cxn>
                <a:cxn ang="0">
                  <a:pos x="1045" y="449"/>
                </a:cxn>
                <a:cxn ang="0">
                  <a:pos x="949" y="569"/>
                </a:cxn>
                <a:cxn ang="0">
                  <a:pos x="861" y="683"/>
                </a:cxn>
                <a:cxn ang="0">
                  <a:pos x="869" y="711"/>
                </a:cxn>
                <a:cxn ang="0">
                  <a:pos x="889" y="757"/>
                </a:cxn>
                <a:cxn ang="0">
                  <a:pos x="879" y="843"/>
                </a:cxn>
                <a:cxn ang="0">
                  <a:pos x="798" y="905"/>
                </a:cxn>
                <a:cxn ang="0">
                  <a:pos x="810" y="963"/>
                </a:cxn>
                <a:cxn ang="0">
                  <a:pos x="754" y="1041"/>
                </a:cxn>
                <a:cxn ang="0">
                  <a:pos x="662" y="1123"/>
                </a:cxn>
                <a:cxn ang="0">
                  <a:pos x="614" y="1126"/>
                </a:cxn>
                <a:cxn ang="0">
                  <a:pos x="552" y="1123"/>
                </a:cxn>
                <a:cxn ang="0">
                  <a:pos x="510" y="1025"/>
                </a:cxn>
                <a:cxn ang="0">
                  <a:pos x="490" y="933"/>
                </a:cxn>
                <a:cxn ang="0">
                  <a:pos x="450" y="859"/>
                </a:cxn>
                <a:cxn ang="0">
                  <a:pos x="480" y="777"/>
                </a:cxn>
                <a:cxn ang="0">
                  <a:pos x="474" y="719"/>
                </a:cxn>
                <a:cxn ang="0">
                  <a:pos x="422" y="633"/>
                </a:cxn>
                <a:cxn ang="0">
                  <a:pos x="414" y="575"/>
                </a:cxn>
                <a:cxn ang="0">
                  <a:pos x="362" y="527"/>
                </a:cxn>
                <a:cxn ang="0">
                  <a:pos x="300" y="497"/>
                </a:cxn>
                <a:cxn ang="0">
                  <a:pos x="236" y="519"/>
                </a:cxn>
                <a:cxn ang="0">
                  <a:pos x="114" y="499"/>
                </a:cxn>
                <a:cxn ang="0">
                  <a:pos x="72" y="469"/>
                </a:cxn>
                <a:cxn ang="0">
                  <a:pos x="36" y="419"/>
                </a:cxn>
                <a:cxn ang="0">
                  <a:pos x="18" y="405"/>
                </a:cxn>
                <a:cxn ang="0">
                  <a:pos x="28" y="319"/>
                </a:cxn>
                <a:cxn ang="0">
                  <a:pos x="20" y="251"/>
                </a:cxn>
                <a:cxn ang="0">
                  <a:pos x="76" y="158"/>
                </a:cxn>
                <a:cxn ang="0">
                  <a:pos x="130" y="90"/>
                </a:cxn>
                <a:cxn ang="0">
                  <a:pos x="182" y="26"/>
                </a:cxn>
                <a:cxn ang="0">
                  <a:pos x="995" y="959"/>
                </a:cxn>
                <a:cxn ang="0">
                  <a:pos x="937" y="967"/>
                </a:cxn>
                <a:cxn ang="0">
                  <a:pos x="949" y="897"/>
                </a:cxn>
                <a:cxn ang="0">
                  <a:pos x="953" y="839"/>
                </a:cxn>
                <a:cxn ang="0">
                  <a:pos x="1005" y="795"/>
                </a:cxn>
                <a:cxn ang="0">
                  <a:pos x="1033" y="801"/>
                </a:cxn>
                <a:cxn ang="0">
                  <a:pos x="1029" y="843"/>
                </a:cxn>
              </a:cxnLst>
              <a:rect l="0" t="0" r="r" b="b"/>
              <a:pathLst>
                <a:path w="1051" h="1140">
                  <a:moveTo>
                    <a:pt x="0" y="150"/>
                  </a:moveTo>
                  <a:lnTo>
                    <a:pt x="2" y="146"/>
                  </a:lnTo>
                  <a:lnTo>
                    <a:pt x="12" y="156"/>
                  </a:lnTo>
                  <a:lnTo>
                    <a:pt x="16" y="152"/>
                  </a:lnTo>
                  <a:lnTo>
                    <a:pt x="28" y="148"/>
                  </a:lnTo>
                  <a:lnTo>
                    <a:pt x="38" y="154"/>
                  </a:lnTo>
                  <a:lnTo>
                    <a:pt x="36" y="163"/>
                  </a:lnTo>
                  <a:lnTo>
                    <a:pt x="32" y="158"/>
                  </a:lnTo>
                  <a:lnTo>
                    <a:pt x="22" y="154"/>
                  </a:lnTo>
                  <a:lnTo>
                    <a:pt x="10" y="158"/>
                  </a:lnTo>
                  <a:lnTo>
                    <a:pt x="0" y="150"/>
                  </a:lnTo>
                  <a:close/>
                  <a:moveTo>
                    <a:pt x="190" y="24"/>
                  </a:moveTo>
                  <a:lnTo>
                    <a:pt x="190" y="24"/>
                  </a:lnTo>
                  <a:lnTo>
                    <a:pt x="190" y="24"/>
                  </a:lnTo>
                  <a:lnTo>
                    <a:pt x="200" y="36"/>
                  </a:lnTo>
                  <a:lnTo>
                    <a:pt x="206" y="38"/>
                  </a:lnTo>
                  <a:lnTo>
                    <a:pt x="206" y="38"/>
                  </a:lnTo>
                  <a:lnTo>
                    <a:pt x="206" y="38"/>
                  </a:lnTo>
                  <a:lnTo>
                    <a:pt x="228" y="34"/>
                  </a:lnTo>
                  <a:lnTo>
                    <a:pt x="232" y="38"/>
                  </a:lnTo>
                  <a:lnTo>
                    <a:pt x="244" y="38"/>
                  </a:lnTo>
                  <a:lnTo>
                    <a:pt x="254" y="30"/>
                  </a:lnTo>
                  <a:lnTo>
                    <a:pt x="288" y="14"/>
                  </a:lnTo>
                  <a:lnTo>
                    <a:pt x="312" y="12"/>
                  </a:lnTo>
                  <a:lnTo>
                    <a:pt x="316" y="10"/>
                  </a:lnTo>
                  <a:lnTo>
                    <a:pt x="344" y="8"/>
                  </a:lnTo>
                  <a:lnTo>
                    <a:pt x="352" y="12"/>
                  </a:lnTo>
                  <a:lnTo>
                    <a:pt x="366" y="8"/>
                  </a:lnTo>
                  <a:lnTo>
                    <a:pt x="376" y="8"/>
                  </a:lnTo>
                  <a:lnTo>
                    <a:pt x="384" y="4"/>
                  </a:lnTo>
                  <a:lnTo>
                    <a:pt x="392" y="8"/>
                  </a:lnTo>
                  <a:lnTo>
                    <a:pt x="406" y="6"/>
                  </a:lnTo>
                  <a:lnTo>
                    <a:pt x="422" y="0"/>
                  </a:lnTo>
                  <a:lnTo>
                    <a:pt x="430" y="10"/>
                  </a:lnTo>
                  <a:lnTo>
                    <a:pt x="440" y="4"/>
                  </a:lnTo>
                  <a:lnTo>
                    <a:pt x="440" y="8"/>
                  </a:lnTo>
                  <a:lnTo>
                    <a:pt x="432" y="18"/>
                  </a:lnTo>
                  <a:lnTo>
                    <a:pt x="432" y="26"/>
                  </a:lnTo>
                  <a:lnTo>
                    <a:pt x="440" y="30"/>
                  </a:lnTo>
                  <a:lnTo>
                    <a:pt x="442" y="36"/>
                  </a:lnTo>
                  <a:lnTo>
                    <a:pt x="432" y="48"/>
                  </a:lnTo>
                  <a:lnTo>
                    <a:pt x="426" y="52"/>
                  </a:lnTo>
                  <a:lnTo>
                    <a:pt x="428" y="62"/>
                  </a:lnTo>
                  <a:lnTo>
                    <a:pt x="440" y="62"/>
                  </a:lnTo>
                  <a:lnTo>
                    <a:pt x="442" y="70"/>
                  </a:lnTo>
                  <a:lnTo>
                    <a:pt x="460" y="78"/>
                  </a:lnTo>
                  <a:lnTo>
                    <a:pt x="474" y="76"/>
                  </a:lnTo>
                  <a:lnTo>
                    <a:pt x="502" y="84"/>
                  </a:lnTo>
                  <a:lnTo>
                    <a:pt x="508" y="98"/>
                  </a:lnTo>
                  <a:lnTo>
                    <a:pt x="516" y="104"/>
                  </a:lnTo>
                  <a:lnTo>
                    <a:pt x="536" y="106"/>
                  </a:lnTo>
                  <a:lnTo>
                    <a:pt x="548" y="112"/>
                  </a:lnTo>
                  <a:lnTo>
                    <a:pt x="560" y="120"/>
                  </a:lnTo>
                  <a:lnTo>
                    <a:pt x="566" y="120"/>
                  </a:lnTo>
                  <a:lnTo>
                    <a:pt x="576" y="110"/>
                  </a:lnTo>
                  <a:lnTo>
                    <a:pt x="578" y="104"/>
                  </a:lnTo>
                  <a:lnTo>
                    <a:pt x="574" y="96"/>
                  </a:lnTo>
                  <a:lnTo>
                    <a:pt x="576" y="88"/>
                  </a:lnTo>
                  <a:lnTo>
                    <a:pt x="584" y="82"/>
                  </a:lnTo>
                  <a:lnTo>
                    <a:pt x="600" y="76"/>
                  </a:lnTo>
                  <a:lnTo>
                    <a:pt x="608" y="76"/>
                  </a:lnTo>
                  <a:lnTo>
                    <a:pt x="622" y="80"/>
                  </a:lnTo>
                  <a:lnTo>
                    <a:pt x="622" y="86"/>
                  </a:lnTo>
                  <a:lnTo>
                    <a:pt x="638" y="90"/>
                  </a:lnTo>
                  <a:lnTo>
                    <a:pt x="652" y="92"/>
                  </a:lnTo>
                  <a:lnTo>
                    <a:pt x="654" y="98"/>
                  </a:lnTo>
                  <a:lnTo>
                    <a:pt x="664" y="98"/>
                  </a:lnTo>
                  <a:lnTo>
                    <a:pt x="688" y="102"/>
                  </a:lnTo>
                  <a:lnTo>
                    <a:pt x="712" y="110"/>
                  </a:lnTo>
                  <a:lnTo>
                    <a:pt x="720" y="108"/>
                  </a:lnTo>
                  <a:lnTo>
                    <a:pt x="732" y="100"/>
                  </a:lnTo>
                  <a:lnTo>
                    <a:pt x="756" y="98"/>
                  </a:lnTo>
                  <a:lnTo>
                    <a:pt x="760" y="106"/>
                  </a:lnTo>
                  <a:lnTo>
                    <a:pt x="762" y="104"/>
                  </a:lnTo>
                  <a:lnTo>
                    <a:pt x="774" y="106"/>
                  </a:lnTo>
                  <a:lnTo>
                    <a:pt x="792" y="102"/>
                  </a:lnTo>
                  <a:lnTo>
                    <a:pt x="792" y="102"/>
                  </a:lnTo>
                  <a:lnTo>
                    <a:pt x="792" y="102"/>
                  </a:lnTo>
                  <a:lnTo>
                    <a:pt x="796" y="114"/>
                  </a:lnTo>
                  <a:lnTo>
                    <a:pt x="800" y="128"/>
                  </a:lnTo>
                  <a:lnTo>
                    <a:pt x="802" y="134"/>
                  </a:lnTo>
                  <a:lnTo>
                    <a:pt x="786" y="173"/>
                  </a:lnTo>
                  <a:lnTo>
                    <a:pt x="788" y="181"/>
                  </a:lnTo>
                  <a:lnTo>
                    <a:pt x="812" y="223"/>
                  </a:lnTo>
                  <a:lnTo>
                    <a:pt x="814" y="239"/>
                  </a:lnTo>
                  <a:lnTo>
                    <a:pt x="832" y="255"/>
                  </a:lnTo>
                  <a:lnTo>
                    <a:pt x="832" y="261"/>
                  </a:lnTo>
                  <a:lnTo>
                    <a:pt x="838" y="273"/>
                  </a:lnTo>
                  <a:lnTo>
                    <a:pt x="836" y="281"/>
                  </a:lnTo>
                  <a:lnTo>
                    <a:pt x="838" y="299"/>
                  </a:lnTo>
                  <a:lnTo>
                    <a:pt x="845" y="307"/>
                  </a:lnTo>
                  <a:lnTo>
                    <a:pt x="857" y="315"/>
                  </a:lnTo>
                  <a:lnTo>
                    <a:pt x="863" y="327"/>
                  </a:lnTo>
                  <a:lnTo>
                    <a:pt x="869" y="347"/>
                  </a:lnTo>
                  <a:lnTo>
                    <a:pt x="875" y="359"/>
                  </a:lnTo>
                  <a:lnTo>
                    <a:pt x="881" y="349"/>
                  </a:lnTo>
                  <a:lnTo>
                    <a:pt x="881" y="361"/>
                  </a:lnTo>
                  <a:lnTo>
                    <a:pt x="885" y="365"/>
                  </a:lnTo>
                  <a:lnTo>
                    <a:pt x="897" y="369"/>
                  </a:lnTo>
                  <a:lnTo>
                    <a:pt x="905" y="381"/>
                  </a:lnTo>
                  <a:lnTo>
                    <a:pt x="915" y="387"/>
                  </a:lnTo>
                  <a:lnTo>
                    <a:pt x="921" y="397"/>
                  </a:lnTo>
                  <a:lnTo>
                    <a:pt x="931" y="403"/>
                  </a:lnTo>
                  <a:lnTo>
                    <a:pt x="931" y="411"/>
                  </a:lnTo>
                  <a:lnTo>
                    <a:pt x="921" y="415"/>
                  </a:lnTo>
                  <a:lnTo>
                    <a:pt x="933" y="419"/>
                  </a:lnTo>
                  <a:lnTo>
                    <a:pt x="937" y="429"/>
                  </a:lnTo>
                  <a:lnTo>
                    <a:pt x="945" y="435"/>
                  </a:lnTo>
                  <a:lnTo>
                    <a:pt x="955" y="435"/>
                  </a:lnTo>
                  <a:lnTo>
                    <a:pt x="969" y="427"/>
                  </a:lnTo>
                  <a:lnTo>
                    <a:pt x="977" y="431"/>
                  </a:lnTo>
                  <a:lnTo>
                    <a:pt x="993" y="423"/>
                  </a:lnTo>
                  <a:lnTo>
                    <a:pt x="1015" y="421"/>
                  </a:lnTo>
                  <a:lnTo>
                    <a:pt x="1037" y="417"/>
                  </a:lnTo>
                  <a:lnTo>
                    <a:pt x="1045" y="411"/>
                  </a:lnTo>
                  <a:lnTo>
                    <a:pt x="1051" y="413"/>
                  </a:lnTo>
                  <a:lnTo>
                    <a:pt x="1049" y="423"/>
                  </a:lnTo>
                  <a:lnTo>
                    <a:pt x="1049" y="433"/>
                  </a:lnTo>
                  <a:lnTo>
                    <a:pt x="1045" y="435"/>
                  </a:lnTo>
                  <a:lnTo>
                    <a:pt x="1045" y="449"/>
                  </a:lnTo>
                  <a:lnTo>
                    <a:pt x="1037" y="463"/>
                  </a:lnTo>
                  <a:lnTo>
                    <a:pt x="1029" y="471"/>
                  </a:lnTo>
                  <a:lnTo>
                    <a:pt x="1017" y="499"/>
                  </a:lnTo>
                  <a:lnTo>
                    <a:pt x="1001" y="525"/>
                  </a:lnTo>
                  <a:lnTo>
                    <a:pt x="971" y="555"/>
                  </a:lnTo>
                  <a:lnTo>
                    <a:pt x="949" y="569"/>
                  </a:lnTo>
                  <a:lnTo>
                    <a:pt x="933" y="583"/>
                  </a:lnTo>
                  <a:lnTo>
                    <a:pt x="911" y="605"/>
                  </a:lnTo>
                  <a:lnTo>
                    <a:pt x="905" y="615"/>
                  </a:lnTo>
                  <a:lnTo>
                    <a:pt x="883" y="637"/>
                  </a:lnTo>
                  <a:lnTo>
                    <a:pt x="867" y="669"/>
                  </a:lnTo>
                  <a:lnTo>
                    <a:pt x="861" y="683"/>
                  </a:lnTo>
                  <a:lnTo>
                    <a:pt x="865" y="691"/>
                  </a:lnTo>
                  <a:lnTo>
                    <a:pt x="869" y="679"/>
                  </a:lnTo>
                  <a:lnTo>
                    <a:pt x="873" y="689"/>
                  </a:lnTo>
                  <a:lnTo>
                    <a:pt x="869" y="693"/>
                  </a:lnTo>
                  <a:lnTo>
                    <a:pt x="873" y="699"/>
                  </a:lnTo>
                  <a:lnTo>
                    <a:pt x="869" y="711"/>
                  </a:lnTo>
                  <a:lnTo>
                    <a:pt x="879" y="709"/>
                  </a:lnTo>
                  <a:lnTo>
                    <a:pt x="869" y="717"/>
                  </a:lnTo>
                  <a:lnTo>
                    <a:pt x="875" y="731"/>
                  </a:lnTo>
                  <a:lnTo>
                    <a:pt x="875" y="743"/>
                  </a:lnTo>
                  <a:lnTo>
                    <a:pt x="887" y="749"/>
                  </a:lnTo>
                  <a:lnTo>
                    <a:pt x="889" y="757"/>
                  </a:lnTo>
                  <a:lnTo>
                    <a:pt x="887" y="769"/>
                  </a:lnTo>
                  <a:lnTo>
                    <a:pt x="889" y="789"/>
                  </a:lnTo>
                  <a:lnTo>
                    <a:pt x="889" y="799"/>
                  </a:lnTo>
                  <a:lnTo>
                    <a:pt x="893" y="811"/>
                  </a:lnTo>
                  <a:lnTo>
                    <a:pt x="889" y="827"/>
                  </a:lnTo>
                  <a:lnTo>
                    <a:pt x="879" y="843"/>
                  </a:lnTo>
                  <a:lnTo>
                    <a:pt x="867" y="849"/>
                  </a:lnTo>
                  <a:lnTo>
                    <a:pt x="849" y="857"/>
                  </a:lnTo>
                  <a:lnTo>
                    <a:pt x="834" y="865"/>
                  </a:lnTo>
                  <a:lnTo>
                    <a:pt x="826" y="875"/>
                  </a:lnTo>
                  <a:lnTo>
                    <a:pt x="800" y="895"/>
                  </a:lnTo>
                  <a:lnTo>
                    <a:pt x="798" y="905"/>
                  </a:lnTo>
                  <a:lnTo>
                    <a:pt x="804" y="909"/>
                  </a:lnTo>
                  <a:lnTo>
                    <a:pt x="806" y="921"/>
                  </a:lnTo>
                  <a:lnTo>
                    <a:pt x="810" y="927"/>
                  </a:lnTo>
                  <a:lnTo>
                    <a:pt x="812" y="935"/>
                  </a:lnTo>
                  <a:lnTo>
                    <a:pt x="808" y="959"/>
                  </a:lnTo>
                  <a:lnTo>
                    <a:pt x="810" y="963"/>
                  </a:lnTo>
                  <a:lnTo>
                    <a:pt x="804" y="971"/>
                  </a:lnTo>
                  <a:lnTo>
                    <a:pt x="784" y="979"/>
                  </a:lnTo>
                  <a:lnTo>
                    <a:pt x="772" y="987"/>
                  </a:lnTo>
                  <a:lnTo>
                    <a:pt x="772" y="1007"/>
                  </a:lnTo>
                  <a:lnTo>
                    <a:pt x="764" y="1035"/>
                  </a:lnTo>
                  <a:lnTo>
                    <a:pt x="754" y="1041"/>
                  </a:lnTo>
                  <a:lnTo>
                    <a:pt x="746" y="1051"/>
                  </a:lnTo>
                  <a:lnTo>
                    <a:pt x="732" y="1073"/>
                  </a:lnTo>
                  <a:lnTo>
                    <a:pt x="710" y="1097"/>
                  </a:lnTo>
                  <a:lnTo>
                    <a:pt x="696" y="1109"/>
                  </a:lnTo>
                  <a:lnTo>
                    <a:pt x="674" y="1121"/>
                  </a:lnTo>
                  <a:lnTo>
                    <a:pt x="662" y="1123"/>
                  </a:lnTo>
                  <a:lnTo>
                    <a:pt x="662" y="1128"/>
                  </a:lnTo>
                  <a:lnTo>
                    <a:pt x="650" y="1126"/>
                  </a:lnTo>
                  <a:lnTo>
                    <a:pt x="648" y="1130"/>
                  </a:lnTo>
                  <a:lnTo>
                    <a:pt x="630" y="1126"/>
                  </a:lnTo>
                  <a:lnTo>
                    <a:pt x="628" y="1128"/>
                  </a:lnTo>
                  <a:lnTo>
                    <a:pt x="614" y="1126"/>
                  </a:lnTo>
                  <a:lnTo>
                    <a:pt x="602" y="1134"/>
                  </a:lnTo>
                  <a:lnTo>
                    <a:pt x="590" y="1132"/>
                  </a:lnTo>
                  <a:lnTo>
                    <a:pt x="574" y="1140"/>
                  </a:lnTo>
                  <a:lnTo>
                    <a:pt x="558" y="1130"/>
                  </a:lnTo>
                  <a:lnTo>
                    <a:pt x="550" y="1130"/>
                  </a:lnTo>
                  <a:lnTo>
                    <a:pt x="552" y="1123"/>
                  </a:lnTo>
                  <a:lnTo>
                    <a:pt x="542" y="1105"/>
                  </a:lnTo>
                  <a:lnTo>
                    <a:pt x="548" y="1103"/>
                  </a:lnTo>
                  <a:lnTo>
                    <a:pt x="548" y="1087"/>
                  </a:lnTo>
                  <a:lnTo>
                    <a:pt x="534" y="1065"/>
                  </a:lnTo>
                  <a:lnTo>
                    <a:pt x="528" y="1043"/>
                  </a:lnTo>
                  <a:lnTo>
                    <a:pt x="510" y="1025"/>
                  </a:lnTo>
                  <a:lnTo>
                    <a:pt x="504" y="1015"/>
                  </a:lnTo>
                  <a:lnTo>
                    <a:pt x="496" y="989"/>
                  </a:lnTo>
                  <a:lnTo>
                    <a:pt x="496" y="975"/>
                  </a:lnTo>
                  <a:lnTo>
                    <a:pt x="492" y="963"/>
                  </a:lnTo>
                  <a:lnTo>
                    <a:pt x="492" y="943"/>
                  </a:lnTo>
                  <a:lnTo>
                    <a:pt x="490" y="933"/>
                  </a:lnTo>
                  <a:lnTo>
                    <a:pt x="484" y="927"/>
                  </a:lnTo>
                  <a:lnTo>
                    <a:pt x="476" y="911"/>
                  </a:lnTo>
                  <a:lnTo>
                    <a:pt x="472" y="901"/>
                  </a:lnTo>
                  <a:lnTo>
                    <a:pt x="458" y="877"/>
                  </a:lnTo>
                  <a:lnTo>
                    <a:pt x="452" y="869"/>
                  </a:lnTo>
                  <a:lnTo>
                    <a:pt x="450" y="859"/>
                  </a:lnTo>
                  <a:lnTo>
                    <a:pt x="452" y="843"/>
                  </a:lnTo>
                  <a:lnTo>
                    <a:pt x="450" y="833"/>
                  </a:lnTo>
                  <a:lnTo>
                    <a:pt x="454" y="829"/>
                  </a:lnTo>
                  <a:lnTo>
                    <a:pt x="458" y="815"/>
                  </a:lnTo>
                  <a:lnTo>
                    <a:pt x="462" y="795"/>
                  </a:lnTo>
                  <a:lnTo>
                    <a:pt x="480" y="777"/>
                  </a:lnTo>
                  <a:lnTo>
                    <a:pt x="482" y="761"/>
                  </a:lnTo>
                  <a:lnTo>
                    <a:pt x="480" y="753"/>
                  </a:lnTo>
                  <a:lnTo>
                    <a:pt x="472" y="739"/>
                  </a:lnTo>
                  <a:lnTo>
                    <a:pt x="468" y="729"/>
                  </a:lnTo>
                  <a:lnTo>
                    <a:pt x="476" y="725"/>
                  </a:lnTo>
                  <a:lnTo>
                    <a:pt x="474" y="719"/>
                  </a:lnTo>
                  <a:lnTo>
                    <a:pt x="468" y="703"/>
                  </a:lnTo>
                  <a:lnTo>
                    <a:pt x="466" y="697"/>
                  </a:lnTo>
                  <a:lnTo>
                    <a:pt x="458" y="685"/>
                  </a:lnTo>
                  <a:lnTo>
                    <a:pt x="456" y="671"/>
                  </a:lnTo>
                  <a:lnTo>
                    <a:pt x="452" y="661"/>
                  </a:lnTo>
                  <a:lnTo>
                    <a:pt x="422" y="633"/>
                  </a:lnTo>
                  <a:lnTo>
                    <a:pt x="412" y="621"/>
                  </a:lnTo>
                  <a:lnTo>
                    <a:pt x="414" y="613"/>
                  </a:lnTo>
                  <a:lnTo>
                    <a:pt x="408" y="611"/>
                  </a:lnTo>
                  <a:lnTo>
                    <a:pt x="406" y="605"/>
                  </a:lnTo>
                  <a:lnTo>
                    <a:pt x="412" y="599"/>
                  </a:lnTo>
                  <a:lnTo>
                    <a:pt x="414" y="575"/>
                  </a:lnTo>
                  <a:lnTo>
                    <a:pt x="420" y="563"/>
                  </a:lnTo>
                  <a:lnTo>
                    <a:pt x="424" y="545"/>
                  </a:lnTo>
                  <a:lnTo>
                    <a:pt x="418" y="533"/>
                  </a:lnTo>
                  <a:lnTo>
                    <a:pt x="408" y="537"/>
                  </a:lnTo>
                  <a:lnTo>
                    <a:pt x="408" y="523"/>
                  </a:lnTo>
                  <a:lnTo>
                    <a:pt x="362" y="527"/>
                  </a:lnTo>
                  <a:lnTo>
                    <a:pt x="356" y="523"/>
                  </a:lnTo>
                  <a:lnTo>
                    <a:pt x="352" y="511"/>
                  </a:lnTo>
                  <a:lnTo>
                    <a:pt x="346" y="501"/>
                  </a:lnTo>
                  <a:lnTo>
                    <a:pt x="338" y="495"/>
                  </a:lnTo>
                  <a:lnTo>
                    <a:pt x="330" y="495"/>
                  </a:lnTo>
                  <a:lnTo>
                    <a:pt x="300" y="497"/>
                  </a:lnTo>
                  <a:lnTo>
                    <a:pt x="290" y="499"/>
                  </a:lnTo>
                  <a:lnTo>
                    <a:pt x="288" y="503"/>
                  </a:lnTo>
                  <a:lnTo>
                    <a:pt x="276" y="505"/>
                  </a:lnTo>
                  <a:lnTo>
                    <a:pt x="260" y="513"/>
                  </a:lnTo>
                  <a:lnTo>
                    <a:pt x="240" y="521"/>
                  </a:lnTo>
                  <a:lnTo>
                    <a:pt x="236" y="519"/>
                  </a:lnTo>
                  <a:lnTo>
                    <a:pt x="212" y="513"/>
                  </a:lnTo>
                  <a:lnTo>
                    <a:pt x="184" y="515"/>
                  </a:lnTo>
                  <a:lnTo>
                    <a:pt x="158" y="527"/>
                  </a:lnTo>
                  <a:lnTo>
                    <a:pt x="146" y="523"/>
                  </a:lnTo>
                  <a:lnTo>
                    <a:pt x="132" y="515"/>
                  </a:lnTo>
                  <a:lnTo>
                    <a:pt x="114" y="499"/>
                  </a:lnTo>
                  <a:lnTo>
                    <a:pt x="100" y="491"/>
                  </a:lnTo>
                  <a:lnTo>
                    <a:pt x="92" y="483"/>
                  </a:lnTo>
                  <a:lnTo>
                    <a:pt x="76" y="477"/>
                  </a:lnTo>
                  <a:lnTo>
                    <a:pt x="80" y="477"/>
                  </a:lnTo>
                  <a:lnTo>
                    <a:pt x="76" y="467"/>
                  </a:lnTo>
                  <a:lnTo>
                    <a:pt x="72" y="469"/>
                  </a:lnTo>
                  <a:lnTo>
                    <a:pt x="68" y="451"/>
                  </a:lnTo>
                  <a:lnTo>
                    <a:pt x="66" y="445"/>
                  </a:lnTo>
                  <a:lnTo>
                    <a:pt x="52" y="437"/>
                  </a:lnTo>
                  <a:lnTo>
                    <a:pt x="48" y="427"/>
                  </a:lnTo>
                  <a:lnTo>
                    <a:pt x="38" y="423"/>
                  </a:lnTo>
                  <a:lnTo>
                    <a:pt x="36" y="419"/>
                  </a:lnTo>
                  <a:lnTo>
                    <a:pt x="28" y="423"/>
                  </a:lnTo>
                  <a:lnTo>
                    <a:pt x="26" y="419"/>
                  </a:lnTo>
                  <a:lnTo>
                    <a:pt x="32" y="419"/>
                  </a:lnTo>
                  <a:lnTo>
                    <a:pt x="38" y="411"/>
                  </a:lnTo>
                  <a:lnTo>
                    <a:pt x="26" y="413"/>
                  </a:lnTo>
                  <a:lnTo>
                    <a:pt x="18" y="405"/>
                  </a:lnTo>
                  <a:lnTo>
                    <a:pt x="16" y="389"/>
                  </a:lnTo>
                  <a:lnTo>
                    <a:pt x="20" y="387"/>
                  </a:lnTo>
                  <a:lnTo>
                    <a:pt x="12" y="369"/>
                  </a:lnTo>
                  <a:lnTo>
                    <a:pt x="20" y="351"/>
                  </a:lnTo>
                  <a:lnTo>
                    <a:pt x="22" y="339"/>
                  </a:lnTo>
                  <a:lnTo>
                    <a:pt x="28" y="319"/>
                  </a:lnTo>
                  <a:lnTo>
                    <a:pt x="26" y="303"/>
                  </a:lnTo>
                  <a:lnTo>
                    <a:pt x="20" y="295"/>
                  </a:lnTo>
                  <a:lnTo>
                    <a:pt x="26" y="283"/>
                  </a:lnTo>
                  <a:lnTo>
                    <a:pt x="16" y="267"/>
                  </a:lnTo>
                  <a:lnTo>
                    <a:pt x="14" y="259"/>
                  </a:lnTo>
                  <a:lnTo>
                    <a:pt x="20" y="251"/>
                  </a:lnTo>
                  <a:lnTo>
                    <a:pt x="32" y="225"/>
                  </a:lnTo>
                  <a:lnTo>
                    <a:pt x="46" y="211"/>
                  </a:lnTo>
                  <a:lnTo>
                    <a:pt x="48" y="199"/>
                  </a:lnTo>
                  <a:lnTo>
                    <a:pt x="52" y="187"/>
                  </a:lnTo>
                  <a:lnTo>
                    <a:pt x="64" y="179"/>
                  </a:lnTo>
                  <a:lnTo>
                    <a:pt x="76" y="158"/>
                  </a:lnTo>
                  <a:lnTo>
                    <a:pt x="98" y="152"/>
                  </a:lnTo>
                  <a:lnTo>
                    <a:pt x="112" y="142"/>
                  </a:lnTo>
                  <a:lnTo>
                    <a:pt x="126" y="122"/>
                  </a:lnTo>
                  <a:lnTo>
                    <a:pt x="122" y="114"/>
                  </a:lnTo>
                  <a:lnTo>
                    <a:pt x="122" y="102"/>
                  </a:lnTo>
                  <a:lnTo>
                    <a:pt x="130" y="90"/>
                  </a:lnTo>
                  <a:lnTo>
                    <a:pt x="132" y="82"/>
                  </a:lnTo>
                  <a:lnTo>
                    <a:pt x="142" y="70"/>
                  </a:lnTo>
                  <a:lnTo>
                    <a:pt x="158" y="64"/>
                  </a:lnTo>
                  <a:lnTo>
                    <a:pt x="168" y="56"/>
                  </a:lnTo>
                  <a:lnTo>
                    <a:pt x="176" y="42"/>
                  </a:lnTo>
                  <a:lnTo>
                    <a:pt x="182" y="26"/>
                  </a:lnTo>
                  <a:lnTo>
                    <a:pt x="190" y="24"/>
                  </a:lnTo>
                  <a:close/>
                  <a:moveTo>
                    <a:pt x="1021" y="873"/>
                  </a:moveTo>
                  <a:lnTo>
                    <a:pt x="1017" y="883"/>
                  </a:lnTo>
                  <a:lnTo>
                    <a:pt x="1005" y="927"/>
                  </a:lnTo>
                  <a:lnTo>
                    <a:pt x="1001" y="935"/>
                  </a:lnTo>
                  <a:lnTo>
                    <a:pt x="995" y="959"/>
                  </a:lnTo>
                  <a:lnTo>
                    <a:pt x="989" y="975"/>
                  </a:lnTo>
                  <a:lnTo>
                    <a:pt x="975" y="981"/>
                  </a:lnTo>
                  <a:lnTo>
                    <a:pt x="963" y="987"/>
                  </a:lnTo>
                  <a:lnTo>
                    <a:pt x="957" y="987"/>
                  </a:lnTo>
                  <a:lnTo>
                    <a:pt x="941" y="977"/>
                  </a:lnTo>
                  <a:lnTo>
                    <a:pt x="937" y="967"/>
                  </a:lnTo>
                  <a:lnTo>
                    <a:pt x="937" y="953"/>
                  </a:lnTo>
                  <a:lnTo>
                    <a:pt x="931" y="943"/>
                  </a:lnTo>
                  <a:lnTo>
                    <a:pt x="929" y="933"/>
                  </a:lnTo>
                  <a:lnTo>
                    <a:pt x="933" y="919"/>
                  </a:lnTo>
                  <a:lnTo>
                    <a:pt x="939" y="911"/>
                  </a:lnTo>
                  <a:lnTo>
                    <a:pt x="949" y="897"/>
                  </a:lnTo>
                  <a:lnTo>
                    <a:pt x="949" y="891"/>
                  </a:lnTo>
                  <a:lnTo>
                    <a:pt x="941" y="873"/>
                  </a:lnTo>
                  <a:lnTo>
                    <a:pt x="941" y="859"/>
                  </a:lnTo>
                  <a:lnTo>
                    <a:pt x="947" y="847"/>
                  </a:lnTo>
                  <a:lnTo>
                    <a:pt x="947" y="839"/>
                  </a:lnTo>
                  <a:lnTo>
                    <a:pt x="953" y="839"/>
                  </a:lnTo>
                  <a:lnTo>
                    <a:pt x="961" y="835"/>
                  </a:lnTo>
                  <a:lnTo>
                    <a:pt x="975" y="831"/>
                  </a:lnTo>
                  <a:lnTo>
                    <a:pt x="985" y="823"/>
                  </a:lnTo>
                  <a:lnTo>
                    <a:pt x="1003" y="807"/>
                  </a:lnTo>
                  <a:lnTo>
                    <a:pt x="999" y="801"/>
                  </a:lnTo>
                  <a:lnTo>
                    <a:pt x="1005" y="795"/>
                  </a:lnTo>
                  <a:lnTo>
                    <a:pt x="1013" y="795"/>
                  </a:lnTo>
                  <a:lnTo>
                    <a:pt x="1015" y="783"/>
                  </a:lnTo>
                  <a:lnTo>
                    <a:pt x="1021" y="773"/>
                  </a:lnTo>
                  <a:lnTo>
                    <a:pt x="1025" y="783"/>
                  </a:lnTo>
                  <a:lnTo>
                    <a:pt x="1031" y="789"/>
                  </a:lnTo>
                  <a:lnTo>
                    <a:pt x="1033" y="801"/>
                  </a:lnTo>
                  <a:lnTo>
                    <a:pt x="1035" y="815"/>
                  </a:lnTo>
                  <a:lnTo>
                    <a:pt x="1039" y="827"/>
                  </a:lnTo>
                  <a:lnTo>
                    <a:pt x="1035" y="835"/>
                  </a:lnTo>
                  <a:lnTo>
                    <a:pt x="1031" y="827"/>
                  </a:lnTo>
                  <a:lnTo>
                    <a:pt x="1027" y="829"/>
                  </a:lnTo>
                  <a:lnTo>
                    <a:pt x="1029" y="843"/>
                  </a:lnTo>
                  <a:lnTo>
                    <a:pt x="1023" y="855"/>
                  </a:lnTo>
                  <a:lnTo>
                    <a:pt x="1021" y="873"/>
                  </a:lnTo>
                  <a:close/>
                </a:path>
              </a:pathLst>
            </a:custGeom>
            <a:solidFill>
              <a:srgbClr val="C4B798"/>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 name="Freeform 9">
              <a:extLst>
                <a:ext uri="{FF2B5EF4-FFF2-40B4-BE49-F238E27FC236}">
                  <a16:creationId xmlns:a16="http://schemas.microsoft.com/office/drawing/2014/main" id="{FB8DB49C-B4DD-452F-97CF-9DAD5D4ACF4B}"/>
                </a:ext>
              </a:extLst>
            </p:cNvPr>
            <p:cNvSpPr>
              <a:spLocks noEditPoints="1"/>
            </p:cNvSpPr>
            <p:nvPr/>
          </p:nvSpPr>
          <p:spPr bwMode="auto">
            <a:xfrm>
              <a:off x="5054602" y="1854188"/>
              <a:ext cx="3967164" cy="2863849"/>
            </a:xfrm>
            <a:custGeom>
              <a:avLst/>
              <a:gdLst/>
              <a:ahLst/>
              <a:cxnLst>
                <a:cxn ang="0">
                  <a:pos x="2303" y="541"/>
                </a:cxn>
                <a:cxn ang="0">
                  <a:pos x="2089" y="673"/>
                </a:cxn>
                <a:cxn ang="0">
                  <a:pos x="2109" y="545"/>
                </a:cxn>
                <a:cxn ang="0">
                  <a:pos x="1874" y="619"/>
                </a:cxn>
                <a:cxn ang="0">
                  <a:pos x="1726" y="853"/>
                </a:cxn>
                <a:cxn ang="0">
                  <a:pos x="1534" y="1073"/>
                </a:cxn>
                <a:cxn ang="0">
                  <a:pos x="1442" y="1037"/>
                </a:cxn>
                <a:cxn ang="0">
                  <a:pos x="1426" y="1242"/>
                </a:cxn>
                <a:cxn ang="0">
                  <a:pos x="1226" y="1362"/>
                </a:cxn>
                <a:cxn ang="0">
                  <a:pos x="1132" y="1514"/>
                </a:cxn>
                <a:cxn ang="0">
                  <a:pos x="1103" y="1462"/>
                </a:cxn>
                <a:cxn ang="0">
                  <a:pos x="945" y="1304"/>
                </a:cxn>
                <a:cxn ang="0">
                  <a:pos x="737" y="1416"/>
                </a:cxn>
                <a:cxn ang="0">
                  <a:pos x="471" y="1220"/>
                </a:cxn>
                <a:cxn ang="0">
                  <a:pos x="407" y="1268"/>
                </a:cxn>
                <a:cxn ang="0">
                  <a:pos x="337" y="1426"/>
                </a:cxn>
                <a:cxn ang="0">
                  <a:pos x="142" y="1203"/>
                </a:cxn>
                <a:cxn ang="0">
                  <a:pos x="14" y="1023"/>
                </a:cxn>
                <a:cxn ang="0">
                  <a:pos x="217" y="939"/>
                </a:cxn>
                <a:cxn ang="0">
                  <a:pos x="425" y="989"/>
                </a:cxn>
                <a:cxn ang="0">
                  <a:pos x="489" y="789"/>
                </a:cxn>
                <a:cxn ang="0">
                  <a:pos x="641" y="311"/>
                </a:cxn>
                <a:cxn ang="0">
                  <a:pos x="743" y="401"/>
                </a:cxn>
                <a:cxn ang="0">
                  <a:pos x="763" y="319"/>
                </a:cxn>
                <a:cxn ang="0">
                  <a:pos x="841" y="287"/>
                </a:cxn>
                <a:cxn ang="0">
                  <a:pos x="1061" y="156"/>
                </a:cxn>
                <a:cxn ang="0">
                  <a:pos x="1250" y="249"/>
                </a:cxn>
                <a:cxn ang="0">
                  <a:pos x="1550" y="285"/>
                </a:cxn>
                <a:cxn ang="0">
                  <a:pos x="1882" y="293"/>
                </a:cxn>
                <a:cxn ang="0">
                  <a:pos x="2343" y="381"/>
                </a:cxn>
                <a:cxn ang="0">
                  <a:pos x="2353" y="467"/>
                </a:cxn>
                <a:cxn ang="0">
                  <a:pos x="1476" y="1706"/>
                </a:cxn>
                <a:cxn ang="0">
                  <a:pos x="1224" y="1676"/>
                </a:cxn>
                <a:cxn ang="0">
                  <a:pos x="1087" y="1608"/>
                </a:cxn>
                <a:cxn ang="0">
                  <a:pos x="1564" y="1690"/>
                </a:cxn>
                <a:cxn ang="0">
                  <a:pos x="2183" y="359"/>
                </a:cxn>
                <a:cxn ang="0">
                  <a:pos x="1322" y="236"/>
                </a:cxn>
                <a:cxn ang="0">
                  <a:pos x="1031" y="48"/>
                </a:cxn>
                <a:cxn ang="0">
                  <a:pos x="835" y="1498"/>
                </a:cxn>
                <a:cxn ang="0">
                  <a:pos x="1258" y="1344"/>
                </a:cxn>
                <a:cxn ang="0">
                  <a:pos x="1642" y="1678"/>
                </a:cxn>
                <a:cxn ang="0">
                  <a:pos x="1666" y="1690"/>
                </a:cxn>
                <a:cxn ang="0">
                  <a:pos x="120" y="1087"/>
                </a:cxn>
                <a:cxn ang="0">
                  <a:pos x="120" y="1087"/>
                </a:cxn>
                <a:cxn ang="0">
                  <a:pos x="1274" y="1608"/>
                </a:cxn>
                <a:cxn ang="0">
                  <a:pos x="1414" y="1626"/>
                </a:cxn>
                <a:cxn ang="0">
                  <a:pos x="1073" y="1582"/>
                </a:cxn>
                <a:cxn ang="0">
                  <a:pos x="1454" y="1770"/>
                </a:cxn>
                <a:cxn ang="0">
                  <a:pos x="1456" y="1642"/>
                </a:cxn>
                <a:cxn ang="0">
                  <a:pos x="1414" y="1682"/>
                </a:cxn>
                <a:cxn ang="0">
                  <a:pos x="1550" y="1612"/>
                </a:cxn>
                <a:cxn ang="0">
                  <a:pos x="1492" y="1532"/>
                </a:cxn>
                <a:cxn ang="0">
                  <a:pos x="1510" y="1552"/>
                </a:cxn>
                <a:cxn ang="0">
                  <a:pos x="1462" y="1438"/>
                </a:cxn>
                <a:cxn ang="0">
                  <a:pos x="1492" y="1432"/>
                </a:cxn>
                <a:cxn ang="0">
                  <a:pos x="1786" y="757"/>
                </a:cxn>
                <a:cxn ang="0">
                  <a:pos x="1186" y="74"/>
                </a:cxn>
                <a:cxn ang="0">
                  <a:pos x="1095" y="20"/>
                </a:cxn>
                <a:cxn ang="0">
                  <a:pos x="1762" y="1017"/>
                </a:cxn>
                <a:cxn ang="0">
                  <a:pos x="1630" y="1077"/>
                </a:cxn>
                <a:cxn ang="0">
                  <a:pos x="1586" y="1125"/>
                </a:cxn>
                <a:cxn ang="0">
                  <a:pos x="1750" y="957"/>
                </a:cxn>
                <a:cxn ang="0">
                  <a:pos x="1192" y="1626"/>
                </a:cxn>
              </a:cxnLst>
              <a:rect l="0" t="0" r="r" b="b"/>
              <a:pathLst>
                <a:path w="2499" h="1804">
                  <a:moveTo>
                    <a:pt x="2363" y="309"/>
                  </a:moveTo>
                  <a:lnTo>
                    <a:pt x="2381" y="319"/>
                  </a:lnTo>
                  <a:lnTo>
                    <a:pt x="2375" y="325"/>
                  </a:lnTo>
                  <a:lnTo>
                    <a:pt x="2353" y="329"/>
                  </a:lnTo>
                  <a:lnTo>
                    <a:pt x="2343" y="325"/>
                  </a:lnTo>
                  <a:lnTo>
                    <a:pt x="2343" y="325"/>
                  </a:lnTo>
                  <a:lnTo>
                    <a:pt x="2325" y="331"/>
                  </a:lnTo>
                  <a:lnTo>
                    <a:pt x="2327" y="319"/>
                  </a:lnTo>
                  <a:lnTo>
                    <a:pt x="2343" y="311"/>
                  </a:lnTo>
                  <a:lnTo>
                    <a:pt x="2343" y="311"/>
                  </a:lnTo>
                  <a:lnTo>
                    <a:pt x="2343" y="311"/>
                  </a:lnTo>
                  <a:lnTo>
                    <a:pt x="2343" y="311"/>
                  </a:lnTo>
                  <a:lnTo>
                    <a:pt x="2343" y="311"/>
                  </a:lnTo>
                  <a:lnTo>
                    <a:pt x="2363" y="309"/>
                  </a:lnTo>
                  <a:close/>
                  <a:moveTo>
                    <a:pt x="2347" y="479"/>
                  </a:moveTo>
                  <a:lnTo>
                    <a:pt x="2343" y="481"/>
                  </a:lnTo>
                  <a:lnTo>
                    <a:pt x="2343" y="481"/>
                  </a:lnTo>
                  <a:lnTo>
                    <a:pt x="2335" y="487"/>
                  </a:lnTo>
                  <a:lnTo>
                    <a:pt x="2317" y="491"/>
                  </a:lnTo>
                  <a:lnTo>
                    <a:pt x="2303" y="487"/>
                  </a:lnTo>
                  <a:lnTo>
                    <a:pt x="2289" y="485"/>
                  </a:lnTo>
                  <a:lnTo>
                    <a:pt x="2293" y="493"/>
                  </a:lnTo>
                  <a:lnTo>
                    <a:pt x="2305" y="489"/>
                  </a:lnTo>
                  <a:lnTo>
                    <a:pt x="2305" y="497"/>
                  </a:lnTo>
                  <a:lnTo>
                    <a:pt x="2313" y="501"/>
                  </a:lnTo>
                  <a:lnTo>
                    <a:pt x="2317" y="499"/>
                  </a:lnTo>
                  <a:lnTo>
                    <a:pt x="2323" y="509"/>
                  </a:lnTo>
                  <a:lnTo>
                    <a:pt x="2323" y="521"/>
                  </a:lnTo>
                  <a:lnTo>
                    <a:pt x="2333" y="525"/>
                  </a:lnTo>
                  <a:lnTo>
                    <a:pt x="2337" y="537"/>
                  </a:lnTo>
                  <a:lnTo>
                    <a:pt x="2327" y="545"/>
                  </a:lnTo>
                  <a:lnTo>
                    <a:pt x="2303" y="541"/>
                  </a:lnTo>
                  <a:lnTo>
                    <a:pt x="2271" y="553"/>
                  </a:lnTo>
                  <a:lnTo>
                    <a:pt x="2259" y="559"/>
                  </a:lnTo>
                  <a:lnTo>
                    <a:pt x="2253" y="559"/>
                  </a:lnTo>
                  <a:lnTo>
                    <a:pt x="2223" y="581"/>
                  </a:lnTo>
                  <a:lnTo>
                    <a:pt x="2203" y="589"/>
                  </a:lnTo>
                  <a:lnTo>
                    <a:pt x="2197" y="601"/>
                  </a:lnTo>
                  <a:lnTo>
                    <a:pt x="2191" y="599"/>
                  </a:lnTo>
                  <a:lnTo>
                    <a:pt x="2179" y="589"/>
                  </a:lnTo>
                  <a:lnTo>
                    <a:pt x="2163" y="589"/>
                  </a:lnTo>
                  <a:lnTo>
                    <a:pt x="2147" y="593"/>
                  </a:lnTo>
                  <a:lnTo>
                    <a:pt x="2133" y="605"/>
                  </a:lnTo>
                  <a:lnTo>
                    <a:pt x="2137" y="589"/>
                  </a:lnTo>
                  <a:lnTo>
                    <a:pt x="2117" y="599"/>
                  </a:lnTo>
                  <a:lnTo>
                    <a:pt x="2113" y="605"/>
                  </a:lnTo>
                  <a:lnTo>
                    <a:pt x="2107" y="599"/>
                  </a:lnTo>
                  <a:lnTo>
                    <a:pt x="2095" y="601"/>
                  </a:lnTo>
                  <a:lnTo>
                    <a:pt x="2087" y="613"/>
                  </a:lnTo>
                  <a:lnTo>
                    <a:pt x="2089" y="621"/>
                  </a:lnTo>
                  <a:lnTo>
                    <a:pt x="2097" y="627"/>
                  </a:lnTo>
                  <a:lnTo>
                    <a:pt x="2109" y="617"/>
                  </a:lnTo>
                  <a:lnTo>
                    <a:pt x="2111" y="627"/>
                  </a:lnTo>
                  <a:lnTo>
                    <a:pt x="2103" y="627"/>
                  </a:lnTo>
                  <a:lnTo>
                    <a:pt x="2093" y="635"/>
                  </a:lnTo>
                  <a:lnTo>
                    <a:pt x="2087" y="623"/>
                  </a:lnTo>
                  <a:lnTo>
                    <a:pt x="2077" y="631"/>
                  </a:lnTo>
                  <a:lnTo>
                    <a:pt x="2071" y="643"/>
                  </a:lnTo>
                  <a:lnTo>
                    <a:pt x="2079" y="651"/>
                  </a:lnTo>
                  <a:lnTo>
                    <a:pt x="2081" y="647"/>
                  </a:lnTo>
                  <a:lnTo>
                    <a:pt x="2091" y="653"/>
                  </a:lnTo>
                  <a:lnTo>
                    <a:pt x="2083" y="659"/>
                  </a:lnTo>
                  <a:lnTo>
                    <a:pt x="2083" y="673"/>
                  </a:lnTo>
                  <a:lnTo>
                    <a:pt x="2089" y="673"/>
                  </a:lnTo>
                  <a:lnTo>
                    <a:pt x="2091" y="685"/>
                  </a:lnTo>
                  <a:lnTo>
                    <a:pt x="2087" y="689"/>
                  </a:lnTo>
                  <a:lnTo>
                    <a:pt x="2079" y="683"/>
                  </a:lnTo>
                  <a:lnTo>
                    <a:pt x="2073" y="687"/>
                  </a:lnTo>
                  <a:lnTo>
                    <a:pt x="2066" y="697"/>
                  </a:lnTo>
                  <a:lnTo>
                    <a:pt x="2073" y="713"/>
                  </a:lnTo>
                  <a:lnTo>
                    <a:pt x="2066" y="721"/>
                  </a:lnTo>
                  <a:lnTo>
                    <a:pt x="2050" y="721"/>
                  </a:lnTo>
                  <a:lnTo>
                    <a:pt x="2040" y="727"/>
                  </a:lnTo>
                  <a:lnTo>
                    <a:pt x="2036" y="741"/>
                  </a:lnTo>
                  <a:lnTo>
                    <a:pt x="2040" y="749"/>
                  </a:lnTo>
                  <a:lnTo>
                    <a:pt x="2034" y="747"/>
                  </a:lnTo>
                  <a:lnTo>
                    <a:pt x="2018" y="753"/>
                  </a:lnTo>
                  <a:lnTo>
                    <a:pt x="2012" y="773"/>
                  </a:lnTo>
                  <a:lnTo>
                    <a:pt x="1990" y="795"/>
                  </a:lnTo>
                  <a:lnTo>
                    <a:pt x="1984" y="769"/>
                  </a:lnTo>
                  <a:lnTo>
                    <a:pt x="1980" y="753"/>
                  </a:lnTo>
                  <a:lnTo>
                    <a:pt x="1970" y="705"/>
                  </a:lnTo>
                  <a:lnTo>
                    <a:pt x="1972" y="691"/>
                  </a:lnTo>
                  <a:lnTo>
                    <a:pt x="1978" y="673"/>
                  </a:lnTo>
                  <a:lnTo>
                    <a:pt x="1988" y="667"/>
                  </a:lnTo>
                  <a:lnTo>
                    <a:pt x="1994" y="659"/>
                  </a:lnTo>
                  <a:lnTo>
                    <a:pt x="1990" y="651"/>
                  </a:lnTo>
                  <a:lnTo>
                    <a:pt x="2000" y="649"/>
                  </a:lnTo>
                  <a:lnTo>
                    <a:pt x="2024" y="637"/>
                  </a:lnTo>
                  <a:lnTo>
                    <a:pt x="2036" y="621"/>
                  </a:lnTo>
                  <a:lnTo>
                    <a:pt x="2069" y="597"/>
                  </a:lnTo>
                  <a:lnTo>
                    <a:pt x="2069" y="591"/>
                  </a:lnTo>
                  <a:lnTo>
                    <a:pt x="2093" y="577"/>
                  </a:lnTo>
                  <a:lnTo>
                    <a:pt x="2101" y="569"/>
                  </a:lnTo>
                  <a:lnTo>
                    <a:pt x="2103" y="549"/>
                  </a:lnTo>
                  <a:lnTo>
                    <a:pt x="2109" y="545"/>
                  </a:lnTo>
                  <a:lnTo>
                    <a:pt x="2119" y="545"/>
                  </a:lnTo>
                  <a:lnTo>
                    <a:pt x="2109" y="539"/>
                  </a:lnTo>
                  <a:lnTo>
                    <a:pt x="2089" y="543"/>
                  </a:lnTo>
                  <a:lnTo>
                    <a:pt x="2087" y="565"/>
                  </a:lnTo>
                  <a:lnTo>
                    <a:pt x="2077" y="563"/>
                  </a:lnTo>
                  <a:lnTo>
                    <a:pt x="2071" y="569"/>
                  </a:lnTo>
                  <a:lnTo>
                    <a:pt x="2042" y="587"/>
                  </a:lnTo>
                  <a:lnTo>
                    <a:pt x="2046" y="577"/>
                  </a:lnTo>
                  <a:lnTo>
                    <a:pt x="2036" y="579"/>
                  </a:lnTo>
                  <a:lnTo>
                    <a:pt x="2036" y="573"/>
                  </a:lnTo>
                  <a:lnTo>
                    <a:pt x="2042" y="565"/>
                  </a:lnTo>
                  <a:lnTo>
                    <a:pt x="2044" y="557"/>
                  </a:lnTo>
                  <a:lnTo>
                    <a:pt x="2032" y="563"/>
                  </a:lnTo>
                  <a:lnTo>
                    <a:pt x="2030" y="557"/>
                  </a:lnTo>
                  <a:lnTo>
                    <a:pt x="2000" y="561"/>
                  </a:lnTo>
                  <a:lnTo>
                    <a:pt x="1988" y="565"/>
                  </a:lnTo>
                  <a:lnTo>
                    <a:pt x="1988" y="573"/>
                  </a:lnTo>
                  <a:lnTo>
                    <a:pt x="1962" y="593"/>
                  </a:lnTo>
                  <a:lnTo>
                    <a:pt x="1950" y="605"/>
                  </a:lnTo>
                  <a:lnTo>
                    <a:pt x="1948" y="613"/>
                  </a:lnTo>
                  <a:lnTo>
                    <a:pt x="1962" y="613"/>
                  </a:lnTo>
                  <a:lnTo>
                    <a:pt x="1970" y="617"/>
                  </a:lnTo>
                  <a:lnTo>
                    <a:pt x="1948" y="623"/>
                  </a:lnTo>
                  <a:lnTo>
                    <a:pt x="1938" y="617"/>
                  </a:lnTo>
                  <a:lnTo>
                    <a:pt x="1930" y="625"/>
                  </a:lnTo>
                  <a:lnTo>
                    <a:pt x="1922" y="621"/>
                  </a:lnTo>
                  <a:lnTo>
                    <a:pt x="1908" y="627"/>
                  </a:lnTo>
                  <a:lnTo>
                    <a:pt x="1898" y="621"/>
                  </a:lnTo>
                  <a:lnTo>
                    <a:pt x="1894" y="609"/>
                  </a:lnTo>
                  <a:lnTo>
                    <a:pt x="1882" y="607"/>
                  </a:lnTo>
                  <a:lnTo>
                    <a:pt x="1870" y="611"/>
                  </a:lnTo>
                  <a:lnTo>
                    <a:pt x="1874" y="619"/>
                  </a:lnTo>
                  <a:lnTo>
                    <a:pt x="1856" y="615"/>
                  </a:lnTo>
                  <a:lnTo>
                    <a:pt x="1850" y="617"/>
                  </a:lnTo>
                  <a:lnTo>
                    <a:pt x="1830" y="615"/>
                  </a:lnTo>
                  <a:lnTo>
                    <a:pt x="1794" y="613"/>
                  </a:lnTo>
                  <a:lnTo>
                    <a:pt x="1770" y="621"/>
                  </a:lnTo>
                  <a:lnTo>
                    <a:pt x="1758" y="633"/>
                  </a:lnTo>
                  <a:lnTo>
                    <a:pt x="1750" y="637"/>
                  </a:lnTo>
                  <a:lnTo>
                    <a:pt x="1742" y="649"/>
                  </a:lnTo>
                  <a:lnTo>
                    <a:pt x="1714" y="669"/>
                  </a:lnTo>
                  <a:lnTo>
                    <a:pt x="1704" y="681"/>
                  </a:lnTo>
                  <a:lnTo>
                    <a:pt x="1686" y="697"/>
                  </a:lnTo>
                  <a:lnTo>
                    <a:pt x="1662" y="713"/>
                  </a:lnTo>
                  <a:lnTo>
                    <a:pt x="1670" y="719"/>
                  </a:lnTo>
                  <a:lnTo>
                    <a:pt x="1688" y="719"/>
                  </a:lnTo>
                  <a:lnTo>
                    <a:pt x="1684" y="735"/>
                  </a:lnTo>
                  <a:lnTo>
                    <a:pt x="1692" y="735"/>
                  </a:lnTo>
                  <a:lnTo>
                    <a:pt x="1690" y="729"/>
                  </a:lnTo>
                  <a:lnTo>
                    <a:pt x="1702" y="733"/>
                  </a:lnTo>
                  <a:lnTo>
                    <a:pt x="1694" y="741"/>
                  </a:lnTo>
                  <a:lnTo>
                    <a:pt x="1704" y="739"/>
                  </a:lnTo>
                  <a:lnTo>
                    <a:pt x="1714" y="731"/>
                  </a:lnTo>
                  <a:lnTo>
                    <a:pt x="1716" y="725"/>
                  </a:lnTo>
                  <a:lnTo>
                    <a:pt x="1732" y="725"/>
                  </a:lnTo>
                  <a:lnTo>
                    <a:pt x="1738" y="733"/>
                  </a:lnTo>
                  <a:lnTo>
                    <a:pt x="1758" y="749"/>
                  </a:lnTo>
                  <a:lnTo>
                    <a:pt x="1752" y="753"/>
                  </a:lnTo>
                  <a:lnTo>
                    <a:pt x="1758" y="773"/>
                  </a:lnTo>
                  <a:lnTo>
                    <a:pt x="1750" y="781"/>
                  </a:lnTo>
                  <a:lnTo>
                    <a:pt x="1742" y="801"/>
                  </a:lnTo>
                  <a:lnTo>
                    <a:pt x="1746" y="811"/>
                  </a:lnTo>
                  <a:lnTo>
                    <a:pt x="1738" y="843"/>
                  </a:lnTo>
                  <a:lnTo>
                    <a:pt x="1726" y="853"/>
                  </a:lnTo>
                  <a:lnTo>
                    <a:pt x="1714" y="871"/>
                  </a:lnTo>
                  <a:lnTo>
                    <a:pt x="1706" y="885"/>
                  </a:lnTo>
                  <a:lnTo>
                    <a:pt x="1672" y="919"/>
                  </a:lnTo>
                  <a:lnTo>
                    <a:pt x="1662" y="937"/>
                  </a:lnTo>
                  <a:lnTo>
                    <a:pt x="1642" y="949"/>
                  </a:lnTo>
                  <a:lnTo>
                    <a:pt x="1632" y="951"/>
                  </a:lnTo>
                  <a:lnTo>
                    <a:pt x="1618" y="949"/>
                  </a:lnTo>
                  <a:lnTo>
                    <a:pt x="1618" y="941"/>
                  </a:lnTo>
                  <a:lnTo>
                    <a:pt x="1604" y="947"/>
                  </a:lnTo>
                  <a:lnTo>
                    <a:pt x="1594" y="959"/>
                  </a:lnTo>
                  <a:lnTo>
                    <a:pt x="1590" y="957"/>
                  </a:lnTo>
                  <a:lnTo>
                    <a:pt x="1578" y="973"/>
                  </a:lnTo>
                  <a:lnTo>
                    <a:pt x="1578" y="985"/>
                  </a:lnTo>
                  <a:lnTo>
                    <a:pt x="1572" y="987"/>
                  </a:lnTo>
                  <a:lnTo>
                    <a:pt x="1562" y="997"/>
                  </a:lnTo>
                  <a:lnTo>
                    <a:pt x="1546" y="1005"/>
                  </a:lnTo>
                  <a:lnTo>
                    <a:pt x="1544" y="1015"/>
                  </a:lnTo>
                  <a:lnTo>
                    <a:pt x="1558" y="1025"/>
                  </a:lnTo>
                  <a:lnTo>
                    <a:pt x="1574" y="1049"/>
                  </a:lnTo>
                  <a:lnTo>
                    <a:pt x="1576" y="1069"/>
                  </a:lnTo>
                  <a:lnTo>
                    <a:pt x="1570" y="1085"/>
                  </a:lnTo>
                  <a:lnTo>
                    <a:pt x="1562" y="1091"/>
                  </a:lnTo>
                  <a:lnTo>
                    <a:pt x="1554" y="1087"/>
                  </a:lnTo>
                  <a:lnTo>
                    <a:pt x="1544" y="1091"/>
                  </a:lnTo>
                  <a:lnTo>
                    <a:pt x="1546" y="1097"/>
                  </a:lnTo>
                  <a:lnTo>
                    <a:pt x="1534" y="1099"/>
                  </a:lnTo>
                  <a:lnTo>
                    <a:pt x="1536" y="1117"/>
                  </a:lnTo>
                  <a:lnTo>
                    <a:pt x="1526" y="1117"/>
                  </a:lnTo>
                  <a:lnTo>
                    <a:pt x="1532" y="1103"/>
                  </a:lnTo>
                  <a:lnTo>
                    <a:pt x="1524" y="1099"/>
                  </a:lnTo>
                  <a:lnTo>
                    <a:pt x="1522" y="1093"/>
                  </a:lnTo>
                  <a:lnTo>
                    <a:pt x="1534" y="1073"/>
                  </a:lnTo>
                  <a:lnTo>
                    <a:pt x="1528" y="1061"/>
                  </a:lnTo>
                  <a:lnTo>
                    <a:pt x="1530" y="1053"/>
                  </a:lnTo>
                  <a:lnTo>
                    <a:pt x="1536" y="1053"/>
                  </a:lnTo>
                  <a:lnTo>
                    <a:pt x="1530" y="1043"/>
                  </a:lnTo>
                  <a:lnTo>
                    <a:pt x="1522" y="1037"/>
                  </a:lnTo>
                  <a:lnTo>
                    <a:pt x="1510" y="1041"/>
                  </a:lnTo>
                  <a:lnTo>
                    <a:pt x="1510" y="1035"/>
                  </a:lnTo>
                  <a:lnTo>
                    <a:pt x="1502" y="1033"/>
                  </a:lnTo>
                  <a:lnTo>
                    <a:pt x="1512" y="1023"/>
                  </a:lnTo>
                  <a:lnTo>
                    <a:pt x="1514" y="1013"/>
                  </a:lnTo>
                  <a:lnTo>
                    <a:pt x="1500" y="1003"/>
                  </a:lnTo>
                  <a:lnTo>
                    <a:pt x="1482" y="1003"/>
                  </a:lnTo>
                  <a:lnTo>
                    <a:pt x="1468" y="1011"/>
                  </a:lnTo>
                  <a:lnTo>
                    <a:pt x="1470" y="1013"/>
                  </a:lnTo>
                  <a:lnTo>
                    <a:pt x="1450" y="1023"/>
                  </a:lnTo>
                  <a:lnTo>
                    <a:pt x="1458" y="1011"/>
                  </a:lnTo>
                  <a:lnTo>
                    <a:pt x="1450" y="1011"/>
                  </a:lnTo>
                  <a:lnTo>
                    <a:pt x="1454" y="1003"/>
                  </a:lnTo>
                  <a:lnTo>
                    <a:pt x="1466" y="991"/>
                  </a:lnTo>
                  <a:lnTo>
                    <a:pt x="1460" y="985"/>
                  </a:lnTo>
                  <a:lnTo>
                    <a:pt x="1450" y="983"/>
                  </a:lnTo>
                  <a:lnTo>
                    <a:pt x="1438" y="997"/>
                  </a:lnTo>
                  <a:lnTo>
                    <a:pt x="1424" y="1001"/>
                  </a:lnTo>
                  <a:lnTo>
                    <a:pt x="1416" y="1015"/>
                  </a:lnTo>
                  <a:lnTo>
                    <a:pt x="1410" y="1019"/>
                  </a:lnTo>
                  <a:lnTo>
                    <a:pt x="1402" y="1013"/>
                  </a:lnTo>
                  <a:lnTo>
                    <a:pt x="1394" y="1025"/>
                  </a:lnTo>
                  <a:lnTo>
                    <a:pt x="1402" y="1033"/>
                  </a:lnTo>
                  <a:lnTo>
                    <a:pt x="1414" y="1033"/>
                  </a:lnTo>
                  <a:lnTo>
                    <a:pt x="1416" y="1049"/>
                  </a:lnTo>
                  <a:lnTo>
                    <a:pt x="1422" y="1051"/>
                  </a:lnTo>
                  <a:lnTo>
                    <a:pt x="1442" y="1037"/>
                  </a:lnTo>
                  <a:lnTo>
                    <a:pt x="1456" y="1045"/>
                  </a:lnTo>
                  <a:lnTo>
                    <a:pt x="1464" y="1043"/>
                  </a:lnTo>
                  <a:lnTo>
                    <a:pt x="1472" y="1045"/>
                  </a:lnTo>
                  <a:lnTo>
                    <a:pt x="1466" y="1057"/>
                  </a:lnTo>
                  <a:lnTo>
                    <a:pt x="1462" y="1053"/>
                  </a:lnTo>
                  <a:lnTo>
                    <a:pt x="1442" y="1063"/>
                  </a:lnTo>
                  <a:lnTo>
                    <a:pt x="1442" y="1067"/>
                  </a:lnTo>
                  <a:lnTo>
                    <a:pt x="1426" y="1077"/>
                  </a:lnTo>
                  <a:lnTo>
                    <a:pt x="1420" y="1087"/>
                  </a:lnTo>
                  <a:lnTo>
                    <a:pt x="1426" y="1095"/>
                  </a:lnTo>
                  <a:lnTo>
                    <a:pt x="1436" y="1099"/>
                  </a:lnTo>
                  <a:lnTo>
                    <a:pt x="1446" y="1121"/>
                  </a:lnTo>
                  <a:lnTo>
                    <a:pt x="1444" y="1127"/>
                  </a:lnTo>
                  <a:lnTo>
                    <a:pt x="1458" y="1139"/>
                  </a:lnTo>
                  <a:lnTo>
                    <a:pt x="1462" y="1145"/>
                  </a:lnTo>
                  <a:lnTo>
                    <a:pt x="1458" y="1151"/>
                  </a:lnTo>
                  <a:lnTo>
                    <a:pt x="1462" y="1157"/>
                  </a:lnTo>
                  <a:lnTo>
                    <a:pt x="1446" y="1163"/>
                  </a:lnTo>
                  <a:lnTo>
                    <a:pt x="1442" y="1167"/>
                  </a:lnTo>
                  <a:lnTo>
                    <a:pt x="1452" y="1165"/>
                  </a:lnTo>
                  <a:lnTo>
                    <a:pt x="1458" y="1171"/>
                  </a:lnTo>
                  <a:lnTo>
                    <a:pt x="1464" y="1169"/>
                  </a:lnTo>
                  <a:lnTo>
                    <a:pt x="1468" y="1161"/>
                  </a:lnTo>
                  <a:lnTo>
                    <a:pt x="1468" y="1173"/>
                  </a:lnTo>
                  <a:lnTo>
                    <a:pt x="1462" y="1171"/>
                  </a:lnTo>
                  <a:lnTo>
                    <a:pt x="1462" y="1187"/>
                  </a:lnTo>
                  <a:lnTo>
                    <a:pt x="1456" y="1183"/>
                  </a:lnTo>
                  <a:lnTo>
                    <a:pt x="1456" y="1199"/>
                  </a:lnTo>
                  <a:lnTo>
                    <a:pt x="1446" y="1205"/>
                  </a:lnTo>
                  <a:lnTo>
                    <a:pt x="1438" y="1222"/>
                  </a:lnTo>
                  <a:lnTo>
                    <a:pt x="1424" y="1226"/>
                  </a:lnTo>
                  <a:lnTo>
                    <a:pt x="1426" y="1242"/>
                  </a:lnTo>
                  <a:lnTo>
                    <a:pt x="1420" y="1250"/>
                  </a:lnTo>
                  <a:lnTo>
                    <a:pt x="1408" y="1264"/>
                  </a:lnTo>
                  <a:lnTo>
                    <a:pt x="1398" y="1270"/>
                  </a:lnTo>
                  <a:lnTo>
                    <a:pt x="1394" y="1274"/>
                  </a:lnTo>
                  <a:lnTo>
                    <a:pt x="1384" y="1276"/>
                  </a:lnTo>
                  <a:lnTo>
                    <a:pt x="1378" y="1286"/>
                  </a:lnTo>
                  <a:lnTo>
                    <a:pt x="1368" y="1290"/>
                  </a:lnTo>
                  <a:lnTo>
                    <a:pt x="1352" y="1290"/>
                  </a:lnTo>
                  <a:lnTo>
                    <a:pt x="1348" y="1294"/>
                  </a:lnTo>
                  <a:lnTo>
                    <a:pt x="1338" y="1298"/>
                  </a:lnTo>
                  <a:lnTo>
                    <a:pt x="1336" y="1290"/>
                  </a:lnTo>
                  <a:lnTo>
                    <a:pt x="1334" y="1300"/>
                  </a:lnTo>
                  <a:lnTo>
                    <a:pt x="1326" y="1298"/>
                  </a:lnTo>
                  <a:lnTo>
                    <a:pt x="1322" y="1308"/>
                  </a:lnTo>
                  <a:lnTo>
                    <a:pt x="1316" y="1304"/>
                  </a:lnTo>
                  <a:lnTo>
                    <a:pt x="1310" y="1308"/>
                  </a:lnTo>
                  <a:lnTo>
                    <a:pt x="1290" y="1312"/>
                  </a:lnTo>
                  <a:lnTo>
                    <a:pt x="1284" y="1318"/>
                  </a:lnTo>
                  <a:lnTo>
                    <a:pt x="1288" y="1326"/>
                  </a:lnTo>
                  <a:lnTo>
                    <a:pt x="1278" y="1330"/>
                  </a:lnTo>
                  <a:lnTo>
                    <a:pt x="1274" y="1318"/>
                  </a:lnTo>
                  <a:lnTo>
                    <a:pt x="1276" y="1310"/>
                  </a:lnTo>
                  <a:lnTo>
                    <a:pt x="1256" y="1304"/>
                  </a:lnTo>
                  <a:lnTo>
                    <a:pt x="1250" y="1312"/>
                  </a:lnTo>
                  <a:lnTo>
                    <a:pt x="1240" y="1314"/>
                  </a:lnTo>
                  <a:lnTo>
                    <a:pt x="1244" y="1316"/>
                  </a:lnTo>
                  <a:lnTo>
                    <a:pt x="1226" y="1326"/>
                  </a:lnTo>
                  <a:lnTo>
                    <a:pt x="1228" y="1330"/>
                  </a:lnTo>
                  <a:lnTo>
                    <a:pt x="1220" y="1334"/>
                  </a:lnTo>
                  <a:lnTo>
                    <a:pt x="1214" y="1350"/>
                  </a:lnTo>
                  <a:lnTo>
                    <a:pt x="1220" y="1360"/>
                  </a:lnTo>
                  <a:lnTo>
                    <a:pt x="1226" y="1362"/>
                  </a:lnTo>
                  <a:lnTo>
                    <a:pt x="1228" y="1374"/>
                  </a:lnTo>
                  <a:lnTo>
                    <a:pt x="1248" y="1392"/>
                  </a:lnTo>
                  <a:lnTo>
                    <a:pt x="1252" y="1392"/>
                  </a:lnTo>
                  <a:lnTo>
                    <a:pt x="1262" y="1406"/>
                  </a:lnTo>
                  <a:lnTo>
                    <a:pt x="1270" y="1428"/>
                  </a:lnTo>
                  <a:lnTo>
                    <a:pt x="1268" y="1436"/>
                  </a:lnTo>
                  <a:lnTo>
                    <a:pt x="1272" y="1448"/>
                  </a:lnTo>
                  <a:lnTo>
                    <a:pt x="1268" y="1448"/>
                  </a:lnTo>
                  <a:lnTo>
                    <a:pt x="1268" y="1462"/>
                  </a:lnTo>
                  <a:lnTo>
                    <a:pt x="1264" y="1466"/>
                  </a:lnTo>
                  <a:lnTo>
                    <a:pt x="1238" y="1482"/>
                  </a:lnTo>
                  <a:lnTo>
                    <a:pt x="1232" y="1482"/>
                  </a:lnTo>
                  <a:lnTo>
                    <a:pt x="1226" y="1494"/>
                  </a:lnTo>
                  <a:lnTo>
                    <a:pt x="1212" y="1502"/>
                  </a:lnTo>
                  <a:lnTo>
                    <a:pt x="1206" y="1508"/>
                  </a:lnTo>
                  <a:lnTo>
                    <a:pt x="1200" y="1506"/>
                  </a:lnTo>
                  <a:lnTo>
                    <a:pt x="1202" y="1490"/>
                  </a:lnTo>
                  <a:lnTo>
                    <a:pt x="1192" y="1478"/>
                  </a:lnTo>
                  <a:lnTo>
                    <a:pt x="1178" y="1478"/>
                  </a:lnTo>
                  <a:lnTo>
                    <a:pt x="1170" y="1456"/>
                  </a:lnTo>
                  <a:lnTo>
                    <a:pt x="1162" y="1454"/>
                  </a:lnTo>
                  <a:lnTo>
                    <a:pt x="1156" y="1446"/>
                  </a:lnTo>
                  <a:lnTo>
                    <a:pt x="1140" y="1446"/>
                  </a:lnTo>
                  <a:lnTo>
                    <a:pt x="1142" y="1434"/>
                  </a:lnTo>
                  <a:lnTo>
                    <a:pt x="1128" y="1436"/>
                  </a:lnTo>
                  <a:lnTo>
                    <a:pt x="1128" y="1454"/>
                  </a:lnTo>
                  <a:lnTo>
                    <a:pt x="1126" y="1458"/>
                  </a:lnTo>
                  <a:lnTo>
                    <a:pt x="1113" y="1486"/>
                  </a:lnTo>
                  <a:lnTo>
                    <a:pt x="1115" y="1500"/>
                  </a:lnTo>
                  <a:lnTo>
                    <a:pt x="1126" y="1498"/>
                  </a:lnTo>
                  <a:lnTo>
                    <a:pt x="1128" y="1508"/>
                  </a:lnTo>
                  <a:lnTo>
                    <a:pt x="1132" y="1514"/>
                  </a:lnTo>
                  <a:lnTo>
                    <a:pt x="1130" y="1526"/>
                  </a:lnTo>
                  <a:lnTo>
                    <a:pt x="1142" y="1536"/>
                  </a:lnTo>
                  <a:lnTo>
                    <a:pt x="1152" y="1536"/>
                  </a:lnTo>
                  <a:lnTo>
                    <a:pt x="1176" y="1558"/>
                  </a:lnTo>
                  <a:lnTo>
                    <a:pt x="1180" y="1566"/>
                  </a:lnTo>
                  <a:lnTo>
                    <a:pt x="1178" y="1582"/>
                  </a:lnTo>
                  <a:lnTo>
                    <a:pt x="1180" y="1594"/>
                  </a:lnTo>
                  <a:lnTo>
                    <a:pt x="1186" y="1600"/>
                  </a:lnTo>
                  <a:lnTo>
                    <a:pt x="1192" y="1598"/>
                  </a:lnTo>
                  <a:lnTo>
                    <a:pt x="1188" y="1604"/>
                  </a:lnTo>
                  <a:lnTo>
                    <a:pt x="1194" y="1618"/>
                  </a:lnTo>
                  <a:lnTo>
                    <a:pt x="1182" y="1620"/>
                  </a:lnTo>
                  <a:lnTo>
                    <a:pt x="1178" y="1616"/>
                  </a:lnTo>
                  <a:lnTo>
                    <a:pt x="1148" y="1596"/>
                  </a:lnTo>
                  <a:lnTo>
                    <a:pt x="1148" y="1590"/>
                  </a:lnTo>
                  <a:lnTo>
                    <a:pt x="1138" y="1580"/>
                  </a:lnTo>
                  <a:lnTo>
                    <a:pt x="1136" y="1566"/>
                  </a:lnTo>
                  <a:lnTo>
                    <a:pt x="1134" y="1562"/>
                  </a:lnTo>
                  <a:lnTo>
                    <a:pt x="1134" y="1548"/>
                  </a:lnTo>
                  <a:lnTo>
                    <a:pt x="1130" y="1542"/>
                  </a:lnTo>
                  <a:lnTo>
                    <a:pt x="1121" y="1540"/>
                  </a:lnTo>
                  <a:lnTo>
                    <a:pt x="1123" y="1532"/>
                  </a:lnTo>
                  <a:lnTo>
                    <a:pt x="1111" y="1518"/>
                  </a:lnTo>
                  <a:lnTo>
                    <a:pt x="1105" y="1516"/>
                  </a:lnTo>
                  <a:lnTo>
                    <a:pt x="1101" y="1522"/>
                  </a:lnTo>
                  <a:lnTo>
                    <a:pt x="1101" y="1500"/>
                  </a:lnTo>
                  <a:lnTo>
                    <a:pt x="1105" y="1488"/>
                  </a:lnTo>
                  <a:lnTo>
                    <a:pt x="1099" y="1486"/>
                  </a:lnTo>
                  <a:lnTo>
                    <a:pt x="1101" y="1474"/>
                  </a:lnTo>
                  <a:lnTo>
                    <a:pt x="1105" y="1476"/>
                  </a:lnTo>
                  <a:lnTo>
                    <a:pt x="1109" y="1468"/>
                  </a:lnTo>
                  <a:lnTo>
                    <a:pt x="1103" y="1462"/>
                  </a:lnTo>
                  <a:lnTo>
                    <a:pt x="1091" y="1458"/>
                  </a:lnTo>
                  <a:lnTo>
                    <a:pt x="1105" y="1460"/>
                  </a:lnTo>
                  <a:lnTo>
                    <a:pt x="1107" y="1454"/>
                  </a:lnTo>
                  <a:lnTo>
                    <a:pt x="1099" y="1454"/>
                  </a:lnTo>
                  <a:lnTo>
                    <a:pt x="1101" y="1440"/>
                  </a:lnTo>
                  <a:lnTo>
                    <a:pt x="1105" y="1438"/>
                  </a:lnTo>
                  <a:lnTo>
                    <a:pt x="1101" y="1430"/>
                  </a:lnTo>
                  <a:lnTo>
                    <a:pt x="1093" y="1414"/>
                  </a:lnTo>
                  <a:lnTo>
                    <a:pt x="1093" y="1398"/>
                  </a:lnTo>
                  <a:lnTo>
                    <a:pt x="1081" y="1374"/>
                  </a:lnTo>
                  <a:lnTo>
                    <a:pt x="1075" y="1388"/>
                  </a:lnTo>
                  <a:lnTo>
                    <a:pt x="1065" y="1392"/>
                  </a:lnTo>
                  <a:lnTo>
                    <a:pt x="1057" y="1400"/>
                  </a:lnTo>
                  <a:lnTo>
                    <a:pt x="1039" y="1396"/>
                  </a:lnTo>
                  <a:lnTo>
                    <a:pt x="1045" y="1372"/>
                  </a:lnTo>
                  <a:lnTo>
                    <a:pt x="1037" y="1352"/>
                  </a:lnTo>
                  <a:lnTo>
                    <a:pt x="1031" y="1350"/>
                  </a:lnTo>
                  <a:lnTo>
                    <a:pt x="1029" y="1344"/>
                  </a:lnTo>
                  <a:lnTo>
                    <a:pt x="1035" y="1342"/>
                  </a:lnTo>
                  <a:lnTo>
                    <a:pt x="1027" y="1332"/>
                  </a:lnTo>
                  <a:lnTo>
                    <a:pt x="1021" y="1336"/>
                  </a:lnTo>
                  <a:lnTo>
                    <a:pt x="1003" y="1310"/>
                  </a:lnTo>
                  <a:lnTo>
                    <a:pt x="1005" y="1306"/>
                  </a:lnTo>
                  <a:lnTo>
                    <a:pt x="997" y="1290"/>
                  </a:lnTo>
                  <a:lnTo>
                    <a:pt x="993" y="1294"/>
                  </a:lnTo>
                  <a:lnTo>
                    <a:pt x="985" y="1290"/>
                  </a:lnTo>
                  <a:lnTo>
                    <a:pt x="987" y="1300"/>
                  </a:lnTo>
                  <a:lnTo>
                    <a:pt x="983" y="1304"/>
                  </a:lnTo>
                  <a:lnTo>
                    <a:pt x="977" y="1302"/>
                  </a:lnTo>
                  <a:lnTo>
                    <a:pt x="963" y="1308"/>
                  </a:lnTo>
                  <a:lnTo>
                    <a:pt x="949" y="1310"/>
                  </a:lnTo>
                  <a:lnTo>
                    <a:pt x="945" y="1304"/>
                  </a:lnTo>
                  <a:lnTo>
                    <a:pt x="933" y="1310"/>
                  </a:lnTo>
                  <a:lnTo>
                    <a:pt x="927" y="1314"/>
                  </a:lnTo>
                  <a:lnTo>
                    <a:pt x="929" y="1322"/>
                  </a:lnTo>
                  <a:lnTo>
                    <a:pt x="921" y="1334"/>
                  </a:lnTo>
                  <a:lnTo>
                    <a:pt x="905" y="1338"/>
                  </a:lnTo>
                  <a:lnTo>
                    <a:pt x="897" y="1346"/>
                  </a:lnTo>
                  <a:lnTo>
                    <a:pt x="885" y="1360"/>
                  </a:lnTo>
                  <a:lnTo>
                    <a:pt x="873" y="1370"/>
                  </a:lnTo>
                  <a:lnTo>
                    <a:pt x="857" y="1380"/>
                  </a:lnTo>
                  <a:lnTo>
                    <a:pt x="859" y="1386"/>
                  </a:lnTo>
                  <a:lnTo>
                    <a:pt x="843" y="1390"/>
                  </a:lnTo>
                  <a:lnTo>
                    <a:pt x="837" y="1400"/>
                  </a:lnTo>
                  <a:lnTo>
                    <a:pt x="827" y="1400"/>
                  </a:lnTo>
                  <a:lnTo>
                    <a:pt x="825" y="1410"/>
                  </a:lnTo>
                  <a:lnTo>
                    <a:pt x="829" y="1436"/>
                  </a:lnTo>
                  <a:lnTo>
                    <a:pt x="825" y="1450"/>
                  </a:lnTo>
                  <a:lnTo>
                    <a:pt x="821" y="1458"/>
                  </a:lnTo>
                  <a:lnTo>
                    <a:pt x="821" y="1484"/>
                  </a:lnTo>
                  <a:lnTo>
                    <a:pt x="813" y="1482"/>
                  </a:lnTo>
                  <a:lnTo>
                    <a:pt x="807" y="1496"/>
                  </a:lnTo>
                  <a:lnTo>
                    <a:pt x="809" y="1498"/>
                  </a:lnTo>
                  <a:lnTo>
                    <a:pt x="797" y="1504"/>
                  </a:lnTo>
                  <a:lnTo>
                    <a:pt x="793" y="1512"/>
                  </a:lnTo>
                  <a:lnTo>
                    <a:pt x="785" y="1518"/>
                  </a:lnTo>
                  <a:lnTo>
                    <a:pt x="777" y="1512"/>
                  </a:lnTo>
                  <a:lnTo>
                    <a:pt x="771" y="1504"/>
                  </a:lnTo>
                  <a:lnTo>
                    <a:pt x="767" y="1488"/>
                  </a:lnTo>
                  <a:lnTo>
                    <a:pt x="755" y="1462"/>
                  </a:lnTo>
                  <a:lnTo>
                    <a:pt x="751" y="1458"/>
                  </a:lnTo>
                  <a:lnTo>
                    <a:pt x="745" y="1444"/>
                  </a:lnTo>
                  <a:lnTo>
                    <a:pt x="741" y="1428"/>
                  </a:lnTo>
                  <a:lnTo>
                    <a:pt x="737" y="1416"/>
                  </a:lnTo>
                  <a:lnTo>
                    <a:pt x="723" y="1394"/>
                  </a:lnTo>
                  <a:lnTo>
                    <a:pt x="717" y="1364"/>
                  </a:lnTo>
                  <a:lnTo>
                    <a:pt x="711" y="1336"/>
                  </a:lnTo>
                  <a:lnTo>
                    <a:pt x="715" y="1326"/>
                  </a:lnTo>
                  <a:lnTo>
                    <a:pt x="709" y="1306"/>
                  </a:lnTo>
                  <a:lnTo>
                    <a:pt x="709" y="1300"/>
                  </a:lnTo>
                  <a:lnTo>
                    <a:pt x="703" y="1302"/>
                  </a:lnTo>
                  <a:lnTo>
                    <a:pt x="707" y="1308"/>
                  </a:lnTo>
                  <a:lnTo>
                    <a:pt x="703" y="1314"/>
                  </a:lnTo>
                  <a:lnTo>
                    <a:pt x="687" y="1322"/>
                  </a:lnTo>
                  <a:lnTo>
                    <a:pt x="673" y="1316"/>
                  </a:lnTo>
                  <a:lnTo>
                    <a:pt x="655" y="1298"/>
                  </a:lnTo>
                  <a:lnTo>
                    <a:pt x="673" y="1294"/>
                  </a:lnTo>
                  <a:lnTo>
                    <a:pt x="677" y="1286"/>
                  </a:lnTo>
                  <a:lnTo>
                    <a:pt x="667" y="1290"/>
                  </a:lnTo>
                  <a:lnTo>
                    <a:pt x="651" y="1282"/>
                  </a:lnTo>
                  <a:lnTo>
                    <a:pt x="645" y="1276"/>
                  </a:lnTo>
                  <a:lnTo>
                    <a:pt x="631" y="1270"/>
                  </a:lnTo>
                  <a:lnTo>
                    <a:pt x="629" y="1260"/>
                  </a:lnTo>
                  <a:lnTo>
                    <a:pt x="621" y="1256"/>
                  </a:lnTo>
                  <a:lnTo>
                    <a:pt x="617" y="1244"/>
                  </a:lnTo>
                  <a:lnTo>
                    <a:pt x="605" y="1248"/>
                  </a:lnTo>
                  <a:lnTo>
                    <a:pt x="589" y="1250"/>
                  </a:lnTo>
                  <a:lnTo>
                    <a:pt x="573" y="1248"/>
                  </a:lnTo>
                  <a:lnTo>
                    <a:pt x="573" y="1250"/>
                  </a:lnTo>
                  <a:lnTo>
                    <a:pt x="557" y="1250"/>
                  </a:lnTo>
                  <a:lnTo>
                    <a:pt x="545" y="1254"/>
                  </a:lnTo>
                  <a:lnTo>
                    <a:pt x="501" y="1246"/>
                  </a:lnTo>
                  <a:lnTo>
                    <a:pt x="493" y="1246"/>
                  </a:lnTo>
                  <a:lnTo>
                    <a:pt x="479" y="1242"/>
                  </a:lnTo>
                  <a:lnTo>
                    <a:pt x="475" y="1224"/>
                  </a:lnTo>
                  <a:lnTo>
                    <a:pt x="471" y="1220"/>
                  </a:lnTo>
                  <a:lnTo>
                    <a:pt x="465" y="1224"/>
                  </a:lnTo>
                  <a:lnTo>
                    <a:pt x="453" y="1222"/>
                  </a:lnTo>
                  <a:lnTo>
                    <a:pt x="437" y="1234"/>
                  </a:lnTo>
                  <a:lnTo>
                    <a:pt x="433" y="1226"/>
                  </a:lnTo>
                  <a:lnTo>
                    <a:pt x="429" y="1230"/>
                  </a:lnTo>
                  <a:lnTo>
                    <a:pt x="419" y="1222"/>
                  </a:lnTo>
                  <a:lnTo>
                    <a:pt x="407" y="1216"/>
                  </a:lnTo>
                  <a:lnTo>
                    <a:pt x="405" y="1210"/>
                  </a:lnTo>
                  <a:lnTo>
                    <a:pt x="389" y="1205"/>
                  </a:lnTo>
                  <a:lnTo>
                    <a:pt x="381" y="1185"/>
                  </a:lnTo>
                  <a:lnTo>
                    <a:pt x="373" y="1185"/>
                  </a:lnTo>
                  <a:lnTo>
                    <a:pt x="377" y="1181"/>
                  </a:lnTo>
                  <a:lnTo>
                    <a:pt x="369" y="1169"/>
                  </a:lnTo>
                  <a:lnTo>
                    <a:pt x="361" y="1171"/>
                  </a:lnTo>
                  <a:lnTo>
                    <a:pt x="353" y="1165"/>
                  </a:lnTo>
                  <a:lnTo>
                    <a:pt x="351" y="1169"/>
                  </a:lnTo>
                  <a:lnTo>
                    <a:pt x="341" y="1171"/>
                  </a:lnTo>
                  <a:lnTo>
                    <a:pt x="343" y="1181"/>
                  </a:lnTo>
                  <a:lnTo>
                    <a:pt x="337" y="1179"/>
                  </a:lnTo>
                  <a:lnTo>
                    <a:pt x="341" y="1187"/>
                  </a:lnTo>
                  <a:lnTo>
                    <a:pt x="357" y="1218"/>
                  </a:lnTo>
                  <a:lnTo>
                    <a:pt x="367" y="1224"/>
                  </a:lnTo>
                  <a:lnTo>
                    <a:pt x="371" y="1234"/>
                  </a:lnTo>
                  <a:lnTo>
                    <a:pt x="377" y="1234"/>
                  </a:lnTo>
                  <a:lnTo>
                    <a:pt x="377" y="1242"/>
                  </a:lnTo>
                  <a:lnTo>
                    <a:pt x="387" y="1236"/>
                  </a:lnTo>
                  <a:lnTo>
                    <a:pt x="391" y="1240"/>
                  </a:lnTo>
                  <a:lnTo>
                    <a:pt x="393" y="1254"/>
                  </a:lnTo>
                  <a:lnTo>
                    <a:pt x="387" y="1266"/>
                  </a:lnTo>
                  <a:lnTo>
                    <a:pt x="395" y="1266"/>
                  </a:lnTo>
                  <a:lnTo>
                    <a:pt x="395" y="1270"/>
                  </a:lnTo>
                  <a:lnTo>
                    <a:pt x="407" y="1268"/>
                  </a:lnTo>
                  <a:lnTo>
                    <a:pt x="427" y="1270"/>
                  </a:lnTo>
                  <a:lnTo>
                    <a:pt x="445" y="1254"/>
                  </a:lnTo>
                  <a:lnTo>
                    <a:pt x="459" y="1240"/>
                  </a:lnTo>
                  <a:lnTo>
                    <a:pt x="465" y="1232"/>
                  </a:lnTo>
                  <a:lnTo>
                    <a:pt x="465" y="1254"/>
                  </a:lnTo>
                  <a:lnTo>
                    <a:pt x="469" y="1262"/>
                  </a:lnTo>
                  <a:lnTo>
                    <a:pt x="477" y="1270"/>
                  </a:lnTo>
                  <a:lnTo>
                    <a:pt x="501" y="1278"/>
                  </a:lnTo>
                  <a:lnTo>
                    <a:pt x="517" y="1298"/>
                  </a:lnTo>
                  <a:lnTo>
                    <a:pt x="509" y="1310"/>
                  </a:lnTo>
                  <a:lnTo>
                    <a:pt x="499" y="1320"/>
                  </a:lnTo>
                  <a:lnTo>
                    <a:pt x="503" y="1326"/>
                  </a:lnTo>
                  <a:lnTo>
                    <a:pt x="499" y="1328"/>
                  </a:lnTo>
                  <a:lnTo>
                    <a:pt x="491" y="1324"/>
                  </a:lnTo>
                  <a:lnTo>
                    <a:pt x="485" y="1338"/>
                  </a:lnTo>
                  <a:lnTo>
                    <a:pt x="487" y="1350"/>
                  </a:lnTo>
                  <a:lnTo>
                    <a:pt x="473" y="1352"/>
                  </a:lnTo>
                  <a:lnTo>
                    <a:pt x="467" y="1362"/>
                  </a:lnTo>
                  <a:lnTo>
                    <a:pt x="461" y="1366"/>
                  </a:lnTo>
                  <a:lnTo>
                    <a:pt x="459" y="1372"/>
                  </a:lnTo>
                  <a:lnTo>
                    <a:pt x="453" y="1366"/>
                  </a:lnTo>
                  <a:lnTo>
                    <a:pt x="447" y="1372"/>
                  </a:lnTo>
                  <a:lnTo>
                    <a:pt x="445" y="1380"/>
                  </a:lnTo>
                  <a:lnTo>
                    <a:pt x="429" y="1380"/>
                  </a:lnTo>
                  <a:lnTo>
                    <a:pt x="407" y="1388"/>
                  </a:lnTo>
                  <a:lnTo>
                    <a:pt x="401" y="1396"/>
                  </a:lnTo>
                  <a:lnTo>
                    <a:pt x="401" y="1402"/>
                  </a:lnTo>
                  <a:lnTo>
                    <a:pt x="389" y="1408"/>
                  </a:lnTo>
                  <a:lnTo>
                    <a:pt x="377" y="1410"/>
                  </a:lnTo>
                  <a:lnTo>
                    <a:pt x="353" y="1418"/>
                  </a:lnTo>
                  <a:lnTo>
                    <a:pt x="349" y="1426"/>
                  </a:lnTo>
                  <a:lnTo>
                    <a:pt x="337" y="1426"/>
                  </a:lnTo>
                  <a:lnTo>
                    <a:pt x="329" y="1432"/>
                  </a:lnTo>
                  <a:lnTo>
                    <a:pt x="317" y="1436"/>
                  </a:lnTo>
                  <a:lnTo>
                    <a:pt x="301" y="1436"/>
                  </a:lnTo>
                  <a:lnTo>
                    <a:pt x="289" y="1446"/>
                  </a:lnTo>
                  <a:lnTo>
                    <a:pt x="277" y="1448"/>
                  </a:lnTo>
                  <a:lnTo>
                    <a:pt x="265" y="1438"/>
                  </a:lnTo>
                  <a:lnTo>
                    <a:pt x="263" y="1426"/>
                  </a:lnTo>
                  <a:lnTo>
                    <a:pt x="257" y="1426"/>
                  </a:lnTo>
                  <a:lnTo>
                    <a:pt x="261" y="1418"/>
                  </a:lnTo>
                  <a:lnTo>
                    <a:pt x="257" y="1400"/>
                  </a:lnTo>
                  <a:lnTo>
                    <a:pt x="259" y="1394"/>
                  </a:lnTo>
                  <a:lnTo>
                    <a:pt x="255" y="1382"/>
                  </a:lnTo>
                  <a:lnTo>
                    <a:pt x="245" y="1386"/>
                  </a:lnTo>
                  <a:lnTo>
                    <a:pt x="245" y="1382"/>
                  </a:lnTo>
                  <a:lnTo>
                    <a:pt x="251" y="1378"/>
                  </a:lnTo>
                  <a:lnTo>
                    <a:pt x="251" y="1374"/>
                  </a:lnTo>
                  <a:lnTo>
                    <a:pt x="241" y="1366"/>
                  </a:lnTo>
                  <a:lnTo>
                    <a:pt x="235" y="1354"/>
                  </a:lnTo>
                  <a:lnTo>
                    <a:pt x="231" y="1342"/>
                  </a:lnTo>
                  <a:lnTo>
                    <a:pt x="225" y="1334"/>
                  </a:lnTo>
                  <a:lnTo>
                    <a:pt x="211" y="1326"/>
                  </a:lnTo>
                  <a:lnTo>
                    <a:pt x="201" y="1312"/>
                  </a:lnTo>
                  <a:lnTo>
                    <a:pt x="201" y="1302"/>
                  </a:lnTo>
                  <a:lnTo>
                    <a:pt x="201" y="1294"/>
                  </a:lnTo>
                  <a:lnTo>
                    <a:pt x="193" y="1274"/>
                  </a:lnTo>
                  <a:lnTo>
                    <a:pt x="178" y="1266"/>
                  </a:lnTo>
                  <a:lnTo>
                    <a:pt x="172" y="1256"/>
                  </a:lnTo>
                  <a:lnTo>
                    <a:pt x="170" y="1248"/>
                  </a:lnTo>
                  <a:lnTo>
                    <a:pt x="162" y="1244"/>
                  </a:lnTo>
                  <a:lnTo>
                    <a:pt x="164" y="1238"/>
                  </a:lnTo>
                  <a:lnTo>
                    <a:pt x="148" y="1214"/>
                  </a:lnTo>
                  <a:lnTo>
                    <a:pt x="142" y="1203"/>
                  </a:lnTo>
                  <a:lnTo>
                    <a:pt x="134" y="1203"/>
                  </a:lnTo>
                  <a:lnTo>
                    <a:pt x="140" y="1179"/>
                  </a:lnTo>
                  <a:lnTo>
                    <a:pt x="138" y="1181"/>
                  </a:lnTo>
                  <a:lnTo>
                    <a:pt x="136" y="1175"/>
                  </a:lnTo>
                  <a:lnTo>
                    <a:pt x="128" y="1149"/>
                  </a:lnTo>
                  <a:lnTo>
                    <a:pt x="128" y="1149"/>
                  </a:lnTo>
                  <a:lnTo>
                    <a:pt x="134" y="1139"/>
                  </a:lnTo>
                  <a:lnTo>
                    <a:pt x="138" y="1125"/>
                  </a:lnTo>
                  <a:lnTo>
                    <a:pt x="154" y="1095"/>
                  </a:lnTo>
                  <a:lnTo>
                    <a:pt x="154" y="1069"/>
                  </a:lnTo>
                  <a:lnTo>
                    <a:pt x="152" y="1065"/>
                  </a:lnTo>
                  <a:lnTo>
                    <a:pt x="156" y="1059"/>
                  </a:lnTo>
                  <a:lnTo>
                    <a:pt x="154" y="1053"/>
                  </a:lnTo>
                  <a:lnTo>
                    <a:pt x="144" y="1061"/>
                  </a:lnTo>
                  <a:lnTo>
                    <a:pt x="132" y="1057"/>
                  </a:lnTo>
                  <a:lnTo>
                    <a:pt x="120" y="1067"/>
                  </a:lnTo>
                  <a:lnTo>
                    <a:pt x="106" y="1069"/>
                  </a:lnTo>
                  <a:lnTo>
                    <a:pt x="94" y="1061"/>
                  </a:lnTo>
                  <a:lnTo>
                    <a:pt x="74" y="1055"/>
                  </a:lnTo>
                  <a:lnTo>
                    <a:pt x="70" y="1065"/>
                  </a:lnTo>
                  <a:lnTo>
                    <a:pt x="58" y="1069"/>
                  </a:lnTo>
                  <a:lnTo>
                    <a:pt x="50" y="1065"/>
                  </a:lnTo>
                  <a:lnTo>
                    <a:pt x="48" y="1057"/>
                  </a:lnTo>
                  <a:lnTo>
                    <a:pt x="36" y="1055"/>
                  </a:lnTo>
                  <a:lnTo>
                    <a:pt x="38" y="1053"/>
                  </a:lnTo>
                  <a:lnTo>
                    <a:pt x="22" y="1053"/>
                  </a:lnTo>
                  <a:lnTo>
                    <a:pt x="28" y="1049"/>
                  </a:lnTo>
                  <a:lnTo>
                    <a:pt x="20" y="1047"/>
                  </a:lnTo>
                  <a:lnTo>
                    <a:pt x="22" y="1035"/>
                  </a:lnTo>
                  <a:lnTo>
                    <a:pt x="6" y="1031"/>
                  </a:lnTo>
                  <a:lnTo>
                    <a:pt x="16" y="1027"/>
                  </a:lnTo>
                  <a:lnTo>
                    <a:pt x="14" y="1023"/>
                  </a:lnTo>
                  <a:lnTo>
                    <a:pt x="18" y="1019"/>
                  </a:lnTo>
                  <a:lnTo>
                    <a:pt x="12" y="1013"/>
                  </a:lnTo>
                  <a:lnTo>
                    <a:pt x="16" y="1007"/>
                  </a:lnTo>
                  <a:lnTo>
                    <a:pt x="4" y="1009"/>
                  </a:lnTo>
                  <a:lnTo>
                    <a:pt x="0" y="999"/>
                  </a:lnTo>
                  <a:lnTo>
                    <a:pt x="4" y="1001"/>
                  </a:lnTo>
                  <a:lnTo>
                    <a:pt x="12" y="993"/>
                  </a:lnTo>
                  <a:lnTo>
                    <a:pt x="14" y="993"/>
                  </a:lnTo>
                  <a:lnTo>
                    <a:pt x="14" y="993"/>
                  </a:lnTo>
                  <a:lnTo>
                    <a:pt x="50" y="993"/>
                  </a:lnTo>
                  <a:lnTo>
                    <a:pt x="54" y="987"/>
                  </a:lnTo>
                  <a:lnTo>
                    <a:pt x="52" y="977"/>
                  </a:lnTo>
                  <a:lnTo>
                    <a:pt x="82" y="981"/>
                  </a:lnTo>
                  <a:lnTo>
                    <a:pt x="98" y="969"/>
                  </a:lnTo>
                  <a:lnTo>
                    <a:pt x="114" y="963"/>
                  </a:lnTo>
                  <a:lnTo>
                    <a:pt x="134" y="965"/>
                  </a:lnTo>
                  <a:lnTo>
                    <a:pt x="138" y="961"/>
                  </a:lnTo>
                  <a:lnTo>
                    <a:pt x="148" y="971"/>
                  </a:lnTo>
                  <a:lnTo>
                    <a:pt x="154" y="969"/>
                  </a:lnTo>
                  <a:lnTo>
                    <a:pt x="160" y="977"/>
                  </a:lnTo>
                  <a:lnTo>
                    <a:pt x="164" y="975"/>
                  </a:lnTo>
                  <a:lnTo>
                    <a:pt x="178" y="981"/>
                  </a:lnTo>
                  <a:lnTo>
                    <a:pt x="191" y="983"/>
                  </a:lnTo>
                  <a:lnTo>
                    <a:pt x="207" y="981"/>
                  </a:lnTo>
                  <a:lnTo>
                    <a:pt x="217" y="983"/>
                  </a:lnTo>
                  <a:lnTo>
                    <a:pt x="237" y="975"/>
                  </a:lnTo>
                  <a:lnTo>
                    <a:pt x="243" y="967"/>
                  </a:lnTo>
                  <a:lnTo>
                    <a:pt x="239" y="953"/>
                  </a:lnTo>
                  <a:lnTo>
                    <a:pt x="229" y="945"/>
                  </a:lnTo>
                  <a:lnTo>
                    <a:pt x="217" y="939"/>
                  </a:lnTo>
                  <a:lnTo>
                    <a:pt x="217" y="939"/>
                  </a:lnTo>
                  <a:lnTo>
                    <a:pt x="217" y="939"/>
                  </a:lnTo>
                  <a:lnTo>
                    <a:pt x="217" y="937"/>
                  </a:lnTo>
                  <a:lnTo>
                    <a:pt x="225" y="935"/>
                  </a:lnTo>
                  <a:lnTo>
                    <a:pt x="239" y="941"/>
                  </a:lnTo>
                  <a:lnTo>
                    <a:pt x="253" y="941"/>
                  </a:lnTo>
                  <a:lnTo>
                    <a:pt x="273" y="951"/>
                  </a:lnTo>
                  <a:lnTo>
                    <a:pt x="277" y="953"/>
                  </a:lnTo>
                  <a:lnTo>
                    <a:pt x="289" y="949"/>
                  </a:lnTo>
                  <a:lnTo>
                    <a:pt x="303" y="955"/>
                  </a:lnTo>
                  <a:lnTo>
                    <a:pt x="301" y="961"/>
                  </a:lnTo>
                  <a:lnTo>
                    <a:pt x="317" y="969"/>
                  </a:lnTo>
                  <a:lnTo>
                    <a:pt x="327" y="977"/>
                  </a:lnTo>
                  <a:lnTo>
                    <a:pt x="335" y="979"/>
                  </a:lnTo>
                  <a:lnTo>
                    <a:pt x="347" y="967"/>
                  </a:lnTo>
                  <a:lnTo>
                    <a:pt x="361" y="989"/>
                  </a:lnTo>
                  <a:lnTo>
                    <a:pt x="373" y="991"/>
                  </a:lnTo>
                  <a:lnTo>
                    <a:pt x="359" y="999"/>
                  </a:lnTo>
                  <a:lnTo>
                    <a:pt x="355" y="1017"/>
                  </a:lnTo>
                  <a:lnTo>
                    <a:pt x="351" y="1021"/>
                  </a:lnTo>
                  <a:lnTo>
                    <a:pt x="351" y="1037"/>
                  </a:lnTo>
                  <a:lnTo>
                    <a:pt x="355" y="1041"/>
                  </a:lnTo>
                  <a:lnTo>
                    <a:pt x="369" y="1045"/>
                  </a:lnTo>
                  <a:lnTo>
                    <a:pt x="385" y="1057"/>
                  </a:lnTo>
                  <a:lnTo>
                    <a:pt x="397" y="1061"/>
                  </a:lnTo>
                  <a:lnTo>
                    <a:pt x="421" y="1055"/>
                  </a:lnTo>
                  <a:lnTo>
                    <a:pt x="429" y="1057"/>
                  </a:lnTo>
                  <a:lnTo>
                    <a:pt x="425" y="1041"/>
                  </a:lnTo>
                  <a:lnTo>
                    <a:pt x="429" y="1019"/>
                  </a:lnTo>
                  <a:lnTo>
                    <a:pt x="423" y="1013"/>
                  </a:lnTo>
                  <a:lnTo>
                    <a:pt x="421" y="1001"/>
                  </a:lnTo>
                  <a:lnTo>
                    <a:pt x="409" y="999"/>
                  </a:lnTo>
                  <a:lnTo>
                    <a:pt x="413" y="983"/>
                  </a:lnTo>
                  <a:lnTo>
                    <a:pt x="425" y="989"/>
                  </a:lnTo>
                  <a:lnTo>
                    <a:pt x="433" y="987"/>
                  </a:lnTo>
                  <a:lnTo>
                    <a:pt x="439" y="981"/>
                  </a:lnTo>
                  <a:lnTo>
                    <a:pt x="429" y="973"/>
                  </a:lnTo>
                  <a:lnTo>
                    <a:pt x="427" y="963"/>
                  </a:lnTo>
                  <a:lnTo>
                    <a:pt x="417" y="961"/>
                  </a:lnTo>
                  <a:lnTo>
                    <a:pt x="407" y="973"/>
                  </a:lnTo>
                  <a:lnTo>
                    <a:pt x="405" y="963"/>
                  </a:lnTo>
                  <a:lnTo>
                    <a:pt x="409" y="951"/>
                  </a:lnTo>
                  <a:lnTo>
                    <a:pt x="397" y="949"/>
                  </a:lnTo>
                  <a:lnTo>
                    <a:pt x="389" y="937"/>
                  </a:lnTo>
                  <a:lnTo>
                    <a:pt x="381" y="923"/>
                  </a:lnTo>
                  <a:lnTo>
                    <a:pt x="371" y="921"/>
                  </a:lnTo>
                  <a:lnTo>
                    <a:pt x="369" y="907"/>
                  </a:lnTo>
                  <a:lnTo>
                    <a:pt x="377" y="909"/>
                  </a:lnTo>
                  <a:lnTo>
                    <a:pt x="389" y="903"/>
                  </a:lnTo>
                  <a:lnTo>
                    <a:pt x="407" y="901"/>
                  </a:lnTo>
                  <a:lnTo>
                    <a:pt x="415" y="889"/>
                  </a:lnTo>
                  <a:lnTo>
                    <a:pt x="417" y="877"/>
                  </a:lnTo>
                  <a:lnTo>
                    <a:pt x="405" y="871"/>
                  </a:lnTo>
                  <a:lnTo>
                    <a:pt x="401" y="875"/>
                  </a:lnTo>
                  <a:lnTo>
                    <a:pt x="387" y="869"/>
                  </a:lnTo>
                  <a:lnTo>
                    <a:pt x="377" y="871"/>
                  </a:lnTo>
                  <a:lnTo>
                    <a:pt x="379" y="861"/>
                  </a:lnTo>
                  <a:lnTo>
                    <a:pt x="385" y="841"/>
                  </a:lnTo>
                  <a:lnTo>
                    <a:pt x="391" y="831"/>
                  </a:lnTo>
                  <a:lnTo>
                    <a:pt x="393" y="817"/>
                  </a:lnTo>
                  <a:lnTo>
                    <a:pt x="399" y="807"/>
                  </a:lnTo>
                  <a:lnTo>
                    <a:pt x="417" y="789"/>
                  </a:lnTo>
                  <a:lnTo>
                    <a:pt x="429" y="787"/>
                  </a:lnTo>
                  <a:lnTo>
                    <a:pt x="449" y="789"/>
                  </a:lnTo>
                  <a:lnTo>
                    <a:pt x="467" y="791"/>
                  </a:lnTo>
                  <a:lnTo>
                    <a:pt x="489" y="789"/>
                  </a:lnTo>
                  <a:lnTo>
                    <a:pt x="513" y="797"/>
                  </a:lnTo>
                  <a:lnTo>
                    <a:pt x="535" y="795"/>
                  </a:lnTo>
                  <a:lnTo>
                    <a:pt x="539" y="787"/>
                  </a:lnTo>
                  <a:lnTo>
                    <a:pt x="521" y="775"/>
                  </a:lnTo>
                  <a:lnTo>
                    <a:pt x="517" y="757"/>
                  </a:lnTo>
                  <a:lnTo>
                    <a:pt x="517" y="745"/>
                  </a:lnTo>
                  <a:lnTo>
                    <a:pt x="527" y="739"/>
                  </a:lnTo>
                  <a:lnTo>
                    <a:pt x="523" y="729"/>
                  </a:lnTo>
                  <a:lnTo>
                    <a:pt x="509" y="717"/>
                  </a:lnTo>
                  <a:lnTo>
                    <a:pt x="511" y="705"/>
                  </a:lnTo>
                  <a:lnTo>
                    <a:pt x="525" y="695"/>
                  </a:lnTo>
                  <a:lnTo>
                    <a:pt x="531" y="671"/>
                  </a:lnTo>
                  <a:lnTo>
                    <a:pt x="537" y="671"/>
                  </a:lnTo>
                  <a:lnTo>
                    <a:pt x="549" y="641"/>
                  </a:lnTo>
                  <a:lnTo>
                    <a:pt x="563" y="609"/>
                  </a:lnTo>
                  <a:lnTo>
                    <a:pt x="573" y="577"/>
                  </a:lnTo>
                  <a:lnTo>
                    <a:pt x="581" y="549"/>
                  </a:lnTo>
                  <a:lnTo>
                    <a:pt x="585" y="511"/>
                  </a:lnTo>
                  <a:lnTo>
                    <a:pt x="585" y="483"/>
                  </a:lnTo>
                  <a:lnTo>
                    <a:pt x="613" y="445"/>
                  </a:lnTo>
                  <a:lnTo>
                    <a:pt x="625" y="427"/>
                  </a:lnTo>
                  <a:lnTo>
                    <a:pt x="637" y="393"/>
                  </a:lnTo>
                  <a:lnTo>
                    <a:pt x="645" y="401"/>
                  </a:lnTo>
                  <a:lnTo>
                    <a:pt x="657" y="381"/>
                  </a:lnTo>
                  <a:lnTo>
                    <a:pt x="649" y="381"/>
                  </a:lnTo>
                  <a:lnTo>
                    <a:pt x="641" y="367"/>
                  </a:lnTo>
                  <a:lnTo>
                    <a:pt x="627" y="361"/>
                  </a:lnTo>
                  <a:lnTo>
                    <a:pt x="623" y="363"/>
                  </a:lnTo>
                  <a:lnTo>
                    <a:pt x="631" y="333"/>
                  </a:lnTo>
                  <a:lnTo>
                    <a:pt x="617" y="335"/>
                  </a:lnTo>
                  <a:lnTo>
                    <a:pt x="625" y="317"/>
                  </a:lnTo>
                  <a:lnTo>
                    <a:pt x="641" y="311"/>
                  </a:lnTo>
                  <a:lnTo>
                    <a:pt x="649" y="301"/>
                  </a:lnTo>
                  <a:lnTo>
                    <a:pt x="657" y="277"/>
                  </a:lnTo>
                  <a:lnTo>
                    <a:pt x="665" y="273"/>
                  </a:lnTo>
                  <a:lnTo>
                    <a:pt x="695" y="271"/>
                  </a:lnTo>
                  <a:lnTo>
                    <a:pt x="715" y="277"/>
                  </a:lnTo>
                  <a:lnTo>
                    <a:pt x="715" y="289"/>
                  </a:lnTo>
                  <a:lnTo>
                    <a:pt x="705" y="309"/>
                  </a:lnTo>
                  <a:lnTo>
                    <a:pt x="699" y="311"/>
                  </a:lnTo>
                  <a:lnTo>
                    <a:pt x="713" y="323"/>
                  </a:lnTo>
                  <a:lnTo>
                    <a:pt x="713" y="341"/>
                  </a:lnTo>
                  <a:lnTo>
                    <a:pt x="709" y="345"/>
                  </a:lnTo>
                  <a:lnTo>
                    <a:pt x="711" y="381"/>
                  </a:lnTo>
                  <a:lnTo>
                    <a:pt x="727" y="393"/>
                  </a:lnTo>
                  <a:lnTo>
                    <a:pt x="719" y="401"/>
                  </a:lnTo>
                  <a:lnTo>
                    <a:pt x="719" y="413"/>
                  </a:lnTo>
                  <a:lnTo>
                    <a:pt x="711" y="417"/>
                  </a:lnTo>
                  <a:lnTo>
                    <a:pt x="705" y="429"/>
                  </a:lnTo>
                  <a:lnTo>
                    <a:pt x="695" y="435"/>
                  </a:lnTo>
                  <a:lnTo>
                    <a:pt x="695" y="441"/>
                  </a:lnTo>
                  <a:lnTo>
                    <a:pt x="681" y="445"/>
                  </a:lnTo>
                  <a:lnTo>
                    <a:pt x="669" y="437"/>
                  </a:lnTo>
                  <a:lnTo>
                    <a:pt x="655" y="437"/>
                  </a:lnTo>
                  <a:lnTo>
                    <a:pt x="661" y="445"/>
                  </a:lnTo>
                  <a:lnTo>
                    <a:pt x="663" y="437"/>
                  </a:lnTo>
                  <a:lnTo>
                    <a:pt x="673" y="441"/>
                  </a:lnTo>
                  <a:lnTo>
                    <a:pt x="669" y="447"/>
                  </a:lnTo>
                  <a:lnTo>
                    <a:pt x="701" y="453"/>
                  </a:lnTo>
                  <a:lnTo>
                    <a:pt x="709" y="441"/>
                  </a:lnTo>
                  <a:lnTo>
                    <a:pt x="725" y="437"/>
                  </a:lnTo>
                  <a:lnTo>
                    <a:pt x="731" y="425"/>
                  </a:lnTo>
                  <a:lnTo>
                    <a:pt x="743" y="415"/>
                  </a:lnTo>
                  <a:lnTo>
                    <a:pt x="743" y="401"/>
                  </a:lnTo>
                  <a:lnTo>
                    <a:pt x="737" y="397"/>
                  </a:lnTo>
                  <a:lnTo>
                    <a:pt x="739" y="389"/>
                  </a:lnTo>
                  <a:lnTo>
                    <a:pt x="769" y="381"/>
                  </a:lnTo>
                  <a:lnTo>
                    <a:pt x="783" y="393"/>
                  </a:lnTo>
                  <a:lnTo>
                    <a:pt x="779" y="413"/>
                  </a:lnTo>
                  <a:lnTo>
                    <a:pt x="793" y="419"/>
                  </a:lnTo>
                  <a:lnTo>
                    <a:pt x="807" y="417"/>
                  </a:lnTo>
                  <a:lnTo>
                    <a:pt x="785" y="413"/>
                  </a:lnTo>
                  <a:lnTo>
                    <a:pt x="785" y="403"/>
                  </a:lnTo>
                  <a:lnTo>
                    <a:pt x="795" y="399"/>
                  </a:lnTo>
                  <a:lnTo>
                    <a:pt x="789" y="383"/>
                  </a:lnTo>
                  <a:lnTo>
                    <a:pt x="773" y="377"/>
                  </a:lnTo>
                  <a:lnTo>
                    <a:pt x="755" y="373"/>
                  </a:lnTo>
                  <a:lnTo>
                    <a:pt x="749" y="377"/>
                  </a:lnTo>
                  <a:lnTo>
                    <a:pt x="729" y="375"/>
                  </a:lnTo>
                  <a:lnTo>
                    <a:pt x="731" y="369"/>
                  </a:lnTo>
                  <a:lnTo>
                    <a:pt x="725" y="361"/>
                  </a:lnTo>
                  <a:lnTo>
                    <a:pt x="729" y="349"/>
                  </a:lnTo>
                  <a:lnTo>
                    <a:pt x="737" y="339"/>
                  </a:lnTo>
                  <a:lnTo>
                    <a:pt x="725" y="319"/>
                  </a:lnTo>
                  <a:lnTo>
                    <a:pt x="717" y="313"/>
                  </a:lnTo>
                  <a:lnTo>
                    <a:pt x="725" y="303"/>
                  </a:lnTo>
                  <a:lnTo>
                    <a:pt x="747" y="295"/>
                  </a:lnTo>
                  <a:lnTo>
                    <a:pt x="747" y="279"/>
                  </a:lnTo>
                  <a:lnTo>
                    <a:pt x="733" y="269"/>
                  </a:lnTo>
                  <a:lnTo>
                    <a:pt x="745" y="265"/>
                  </a:lnTo>
                  <a:lnTo>
                    <a:pt x="757" y="281"/>
                  </a:lnTo>
                  <a:lnTo>
                    <a:pt x="759" y="291"/>
                  </a:lnTo>
                  <a:lnTo>
                    <a:pt x="751" y="299"/>
                  </a:lnTo>
                  <a:lnTo>
                    <a:pt x="755" y="311"/>
                  </a:lnTo>
                  <a:lnTo>
                    <a:pt x="751" y="315"/>
                  </a:lnTo>
                  <a:lnTo>
                    <a:pt x="763" y="319"/>
                  </a:lnTo>
                  <a:lnTo>
                    <a:pt x="789" y="321"/>
                  </a:lnTo>
                  <a:lnTo>
                    <a:pt x="801" y="329"/>
                  </a:lnTo>
                  <a:lnTo>
                    <a:pt x="797" y="319"/>
                  </a:lnTo>
                  <a:lnTo>
                    <a:pt x="767" y="309"/>
                  </a:lnTo>
                  <a:lnTo>
                    <a:pt x="763" y="301"/>
                  </a:lnTo>
                  <a:lnTo>
                    <a:pt x="777" y="297"/>
                  </a:lnTo>
                  <a:lnTo>
                    <a:pt x="787" y="303"/>
                  </a:lnTo>
                  <a:lnTo>
                    <a:pt x="795" y="301"/>
                  </a:lnTo>
                  <a:lnTo>
                    <a:pt x="789" y="289"/>
                  </a:lnTo>
                  <a:lnTo>
                    <a:pt x="777" y="289"/>
                  </a:lnTo>
                  <a:lnTo>
                    <a:pt x="787" y="279"/>
                  </a:lnTo>
                  <a:lnTo>
                    <a:pt x="799" y="283"/>
                  </a:lnTo>
                  <a:lnTo>
                    <a:pt x="801" y="273"/>
                  </a:lnTo>
                  <a:lnTo>
                    <a:pt x="811" y="265"/>
                  </a:lnTo>
                  <a:lnTo>
                    <a:pt x="817" y="271"/>
                  </a:lnTo>
                  <a:lnTo>
                    <a:pt x="813" y="287"/>
                  </a:lnTo>
                  <a:lnTo>
                    <a:pt x="849" y="305"/>
                  </a:lnTo>
                  <a:lnTo>
                    <a:pt x="867" y="303"/>
                  </a:lnTo>
                  <a:lnTo>
                    <a:pt x="873" y="307"/>
                  </a:lnTo>
                  <a:lnTo>
                    <a:pt x="869" y="313"/>
                  </a:lnTo>
                  <a:lnTo>
                    <a:pt x="857" y="317"/>
                  </a:lnTo>
                  <a:lnTo>
                    <a:pt x="861" y="331"/>
                  </a:lnTo>
                  <a:lnTo>
                    <a:pt x="867" y="325"/>
                  </a:lnTo>
                  <a:lnTo>
                    <a:pt x="877" y="333"/>
                  </a:lnTo>
                  <a:lnTo>
                    <a:pt x="871" y="343"/>
                  </a:lnTo>
                  <a:lnTo>
                    <a:pt x="881" y="341"/>
                  </a:lnTo>
                  <a:lnTo>
                    <a:pt x="871" y="319"/>
                  </a:lnTo>
                  <a:lnTo>
                    <a:pt x="879" y="309"/>
                  </a:lnTo>
                  <a:lnTo>
                    <a:pt x="875" y="301"/>
                  </a:lnTo>
                  <a:lnTo>
                    <a:pt x="857" y="295"/>
                  </a:lnTo>
                  <a:lnTo>
                    <a:pt x="857" y="289"/>
                  </a:lnTo>
                  <a:lnTo>
                    <a:pt x="841" y="287"/>
                  </a:lnTo>
                  <a:lnTo>
                    <a:pt x="833" y="281"/>
                  </a:lnTo>
                  <a:lnTo>
                    <a:pt x="837" y="271"/>
                  </a:lnTo>
                  <a:lnTo>
                    <a:pt x="827" y="259"/>
                  </a:lnTo>
                  <a:lnTo>
                    <a:pt x="837" y="253"/>
                  </a:lnTo>
                  <a:lnTo>
                    <a:pt x="853" y="249"/>
                  </a:lnTo>
                  <a:lnTo>
                    <a:pt x="877" y="249"/>
                  </a:lnTo>
                  <a:lnTo>
                    <a:pt x="871" y="234"/>
                  </a:lnTo>
                  <a:lnTo>
                    <a:pt x="889" y="238"/>
                  </a:lnTo>
                  <a:lnTo>
                    <a:pt x="889" y="249"/>
                  </a:lnTo>
                  <a:lnTo>
                    <a:pt x="909" y="245"/>
                  </a:lnTo>
                  <a:lnTo>
                    <a:pt x="933" y="242"/>
                  </a:lnTo>
                  <a:lnTo>
                    <a:pt x="917" y="226"/>
                  </a:lnTo>
                  <a:lnTo>
                    <a:pt x="901" y="222"/>
                  </a:lnTo>
                  <a:lnTo>
                    <a:pt x="901" y="216"/>
                  </a:lnTo>
                  <a:lnTo>
                    <a:pt x="911" y="220"/>
                  </a:lnTo>
                  <a:lnTo>
                    <a:pt x="929" y="208"/>
                  </a:lnTo>
                  <a:lnTo>
                    <a:pt x="931" y="212"/>
                  </a:lnTo>
                  <a:lnTo>
                    <a:pt x="961" y="194"/>
                  </a:lnTo>
                  <a:lnTo>
                    <a:pt x="975" y="190"/>
                  </a:lnTo>
                  <a:lnTo>
                    <a:pt x="1029" y="182"/>
                  </a:lnTo>
                  <a:lnTo>
                    <a:pt x="1021" y="176"/>
                  </a:lnTo>
                  <a:lnTo>
                    <a:pt x="1031" y="172"/>
                  </a:lnTo>
                  <a:lnTo>
                    <a:pt x="1033" y="160"/>
                  </a:lnTo>
                  <a:lnTo>
                    <a:pt x="1041" y="160"/>
                  </a:lnTo>
                  <a:lnTo>
                    <a:pt x="1041" y="170"/>
                  </a:lnTo>
                  <a:lnTo>
                    <a:pt x="1063" y="168"/>
                  </a:lnTo>
                  <a:lnTo>
                    <a:pt x="1065" y="158"/>
                  </a:lnTo>
                  <a:lnTo>
                    <a:pt x="1049" y="158"/>
                  </a:lnTo>
                  <a:lnTo>
                    <a:pt x="1055" y="146"/>
                  </a:lnTo>
                  <a:lnTo>
                    <a:pt x="1073" y="140"/>
                  </a:lnTo>
                  <a:lnTo>
                    <a:pt x="1061" y="148"/>
                  </a:lnTo>
                  <a:lnTo>
                    <a:pt x="1061" y="156"/>
                  </a:lnTo>
                  <a:lnTo>
                    <a:pt x="1073" y="156"/>
                  </a:lnTo>
                  <a:lnTo>
                    <a:pt x="1071" y="168"/>
                  </a:lnTo>
                  <a:lnTo>
                    <a:pt x="1081" y="170"/>
                  </a:lnTo>
                  <a:lnTo>
                    <a:pt x="1065" y="172"/>
                  </a:lnTo>
                  <a:lnTo>
                    <a:pt x="1067" y="178"/>
                  </a:lnTo>
                  <a:lnTo>
                    <a:pt x="1107" y="172"/>
                  </a:lnTo>
                  <a:lnTo>
                    <a:pt x="1123" y="176"/>
                  </a:lnTo>
                  <a:lnTo>
                    <a:pt x="1109" y="160"/>
                  </a:lnTo>
                  <a:lnTo>
                    <a:pt x="1140" y="160"/>
                  </a:lnTo>
                  <a:lnTo>
                    <a:pt x="1146" y="152"/>
                  </a:lnTo>
                  <a:lnTo>
                    <a:pt x="1142" y="146"/>
                  </a:lnTo>
                  <a:lnTo>
                    <a:pt x="1160" y="132"/>
                  </a:lnTo>
                  <a:lnTo>
                    <a:pt x="1178" y="124"/>
                  </a:lnTo>
                  <a:lnTo>
                    <a:pt x="1200" y="124"/>
                  </a:lnTo>
                  <a:lnTo>
                    <a:pt x="1218" y="128"/>
                  </a:lnTo>
                  <a:lnTo>
                    <a:pt x="1226" y="136"/>
                  </a:lnTo>
                  <a:lnTo>
                    <a:pt x="1224" y="144"/>
                  </a:lnTo>
                  <a:lnTo>
                    <a:pt x="1242" y="148"/>
                  </a:lnTo>
                  <a:lnTo>
                    <a:pt x="1226" y="162"/>
                  </a:lnTo>
                  <a:lnTo>
                    <a:pt x="1246" y="160"/>
                  </a:lnTo>
                  <a:lnTo>
                    <a:pt x="1248" y="154"/>
                  </a:lnTo>
                  <a:lnTo>
                    <a:pt x="1280" y="156"/>
                  </a:lnTo>
                  <a:lnTo>
                    <a:pt x="1298" y="154"/>
                  </a:lnTo>
                  <a:lnTo>
                    <a:pt x="1302" y="158"/>
                  </a:lnTo>
                  <a:lnTo>
                    <a:pt x="1318" y="158"/>
                  </a:lnTo>
                  <a:lnTo>
                    <a:pt x="1320" y="170"/>
                  </a:lnTo>
                  <a:lnTo>
                    <a:pt x="1332" y="166"/>
                  </a:lnTo>
                  <a:lnTo>
                    <a:pt x="1334" y="180"/>
                  </a:lnTo>
                  <a:lnTo>
                    <a:pt x="1338" y="182"/>
                  </a:lnTo>
                  <a:lnTo>
                    <a:pt x="1334" y="200"/>
                  </a:lnTo>
                  <a:lnTo>
                    <a:pt x="1278" y="228"/>
                  </a:lnTo>
                  <a:lnTo>
                    <a:pt x="1250" y="249"/>
                  </a:lnTo>
                  <a:lnTo>
                    <a:pt x="1236" y="251"/>
                  </a:lnTo>
                  <a:lnTo>
                    <a:pt x="1228" y="259"/>
                  </a:lnTo>
                  <a:lnTo>
                    <a:pt x="1222" y="259"/>
                  </a:lnTo>
                  <a:lnTo>
                    <a:pt x="1210" y="275"/>
                  </a:lnTo>
                  <a:lnTo>
                    <a:pt x="1222" y="269"/>
                  </a:lnTo>
                  <a:lnTo>
                    <a:pt x="1224" y="263"/>
                  </a:lnTo>
                  <a:lnTo>
                    <a:pt x="1246" y="263"/>
                  </a:lnTo>
                  <a:lnTo>
                    <a:pt x="1294" y="249"/>
                  </a:lnTo>
                  <a:lnTo>
                    <a:pt x="1272" y="245"/>
                  </a:lnTo>
                  <a:lnTo>
                    <a:pt x="1280" y="238"/>
                  </a:lnTo>
                  <a:lnTo>
                    <a:pt x="1316" y="249"/>
                  </a:lnTo>
                  <a:lnTo>
                    <a:pt x="1326" y="242"/>
                  </a:lnTo>
                  <a:lnTo>
                    <a:pt x="1332" y="253"/>
                  </a:lnTo>
                  <a:lnTo>
                    <a:pt x="1362" y="249"/>
                  </a:lnTo>
                  <a:lnTo>
                    <a:pt x="1408" y="251"/>
                  </a:lnTo>
                  <a:lnTo>
                    <a:pt x="1408" y="263"/>
                  </a:lnTo>
                  <a:lnTo>
                    <a:pt x="1428" y="269"/>
                  </a:lnTo>
                  <a:lnTo>
                    <a:pt x="1476" y="273"/>
                  </a:lnTo>
                  <a:lnTo>
                    <a:pt x="1486" y="263"/>
                  </a:lnTo>
                  <a:lnTo>
                    <a:pt x="1482" y="257"/>
                  </a:lnTo>
                  <a:lnTo>
                    <a:pt x="1486" y="247"/>
                  </a:lnTo>
                  <a:lnTo>
                    <a:pt x="1492" y="251"/>
                  </a:lnTo>
                  <a:lnTo>
                    <a:pt x="1502" y="240"/>
                  </a:lnTo>
                  <a:lnTo>
                    <a:pt x="1516" y="257"/>
                  </a:lnTo>
                  <a:lnTo>
                    <a:pt x="1526" y="253"/>
                  </a:lnTo>
                  <a:lnTo>
                    <a:pt x="1554" y="255"/>
                  </a:lnTo>
                  <a:lnTo>
                    <a:pt x="1552" y="259"/>
                  </a:lnTo>
                  <a:lnTo>
                    <a:pt x="1574" y="269"/>
                  </a:lnTo>
                  <a:lnTo>
                    <a:pt x="1570" y="283"/>
                  </a:lnTo>
                  <a:lnTo>
                    <a:pt x="1576" y="291"/>
                  </a:lnTo>
                  <a:lnTo>
                    <a:pt x="1566" y="295"/>
                  </a:lnTo>
                  <a:lnTo>
                    <a:pt x="1550" y="285"/>
                  </a:lnTo>
                  <a:lnTo>
                    <a:pt x="1580" y="321"/>
                  </a:lnTo>
                  <a:lnTo>
                    <a:pt x="1596" y="331"/>
                  </a:lnTo>
                  <a:lnTo>
                    <a:pt x="1606" y="329"/>
                  </a:lnTo>
                  <a:lnTo>
                    <a:pt x="1622" y="301"/>
                  </a:lnTo>
                  <a:lnTo>
                    <a:pt x="1638" y="313"/>
                  </a:lnTo>
                  <a:lnTo>
                    <a:pt x="1652" y="315"/>
                  </a:lnTo>
                  <a:lnTo>
                    <a:pt x="1674" y="307"/>
                  </a:lnTo>
                  <a:lnTo>
                    <a:pt x="1706" y="319"/>
                  </a:lnTo>
                  <a:lnTo>
                    <a:pt x="1704" y="313"/>
                  </a:lnTo>
                  <a:lnTo>
                    <a:pt x="1690" y="311"/>
                  </a:lnTo>
                  <a:lnTo>
                    <a:pt x="1716" y="307"/>
                  </a:lnTo>
                  <a:lnTo>
                    <a:pt x="1722" y="313"/>
                  </a:lnTo>
                  <a:lnTo>
                    <a:pt x="1736" y="313"/>
                  </a:lnTo>
                  <a:lnTo>
                    <a:pt x="1728" y="299"/>
                  </a:lnTo>
                  <a:lnTo>
                    <a:pt x="1734" y="293"/>
                  </a:lnTo>
                  <a:lnTo>
                    <a:pt x="1722" y="293"/>
                  </a:lnTo>
                  <a:lnTo>
                    <a:pt x="1728" y="283"/>
                  </a:lnTo>
                  <a:lnTo>
                    <a:pt x="1752" y="281"/>
                  </a:lnTo>
                  <a:lnTo>
                    <a:pt x="1744" y="271"/>
                  </a:lnTo>
                  <a:lnTo>
                    <a:pt x="1758" y="275"/>
                  </a:lnTo>
                  <a:lnTo>
                    <a:pt x="1818" y="281"/>
                  </a:lnTo>
                  <a:lnTo>
                    <a:pt x="1838" y="289"/>
                  </a:lnTo>
                  <a:lnTo>
                    <a:pt x="1810" y="285"/>
                  </a:lnTo>
                  <a:lnTo>
                    <a:pt x="1812" y="289"/>
                  </a:lnTo>
                  <a:lnTo>
                    <a:pt x="1840" y="289"/>
                  </a:lnTo>
                  <a:lnTo>
                    <a:pt x="1826" y="301"/>
                  </a:lnTo>
                  <a:lnTo>
                    <a:pt x="1814" y="301"/>
                  </a:lnTo>
                  <a:lnTo>
                    <a:pt x="1816" y="307"/>
                  </a:lnTo>
                  <a:lnTo>
                    <a:pt x="1828" y="303"/>
                  </a:lnTo>
                  <a:lnTo>
                    <a:pt x="1844" y="289"/>
                  </a:lnTo>
                  <a:lnTo>
                    <a:pt x="1862" y="289"/>
                  </a:lnTo>
                  <a:lnTo>
                    <a:pt x="1882" y="293"/>
                  </a:lnTo>
                  <a:lnTo>
                    <a:pt x="1888" y="299"/>
                  </a:lnTo>
                  <a:lnTo>
                    <a:pt x="1878" y="301"/>
                  </a:lnTo>
                  <a:lnTo>
                    <a:pt x="1872" y="305"/>
                  </a:lnTo>
                  <a:lnTo>
                    <a:pt x="1886" y="307"/>
                  </a:lnTo>
                  <a:lnTo>
                    <a:pt x="1886" y="313"/>
                  </a:lnTo>
                  <a:lnTo>
                    <a:pt x="1896" y="311"/>
                  </a:lnTo>
                  <a:lnTo>
                    <a:pt x="1912" y="317"/>
                  </a:lnTo>
                  <a:lnTo>
                    <a:pt x="1920" y="329"/>
                  </a:lnTo>
                  <a:lnTo>
                    <a:pt x="1942" y="329"/>
                  </a:lnTo>
                  <a:lnTo>
                    <a:pt x="1978" y="323"/>
                  </a:lnTo>
                  <a:lnTo>
                    <a:pt x="2002" y="323"/>
                  </a:lnTo>
                  <a:lnTo>
                    <a:pt x="2016" y="327"/>
                  </a:lnTo>
                  <a:lnTo>
                    <a:pt x="2034" y="335"/>
                  </a:lnTo>
                  <a:lnTo>
                    <a:pt x="2040" y="345"/>
                  </a:lnTo>
                  <a:lnTo>
                    <a:pt x="2034" y="357"/>
                  </a:lnTo>
                  <a:lnTo>
                    <a:pt x="2054" y="369"/>
                  </a:lnTo>
                  <a:lnTo>
                    <a:pt x="2069" y="363"/>
                  </a:lnTo>
                  <a:lnTo>
                    <a:pt x="2101" y="359"/>
                  </a:lnTo>
                  <a:lnTo>
                    <a:pt x="2113" y="365"/>
                  </a:lnTo>
                  <a:lnTo>
                    <a:pt x="2145" y="367"/>
                  </a:lnTo>
                  <a:lnTo>
                    <a:pt x="2159" y="359"/>
                  </a:lnTo>
                  <a:lnTo>
                    <a:pt x="2165" y="373"/>
                  </a:lnTo>
                  <a:lnTo>
                    <a:pt x="2181" y="377"/>
                  </a:lnTo>
                  <a:lnTo>
                    <a:pt x="2187" y="385"/>
                  </a:lnTo>
                  <a:lnTo>
                    <a:pt x="2205" y="381"/>
                  </a:lnTo>
                  <a:lnTo>
                    <a:pt x="2201" y="365"/>
                  </a:lnTo>
                  <a:lnTo>
                    <a:pt x="2201" y="349"/>
                  </a:lnTo>
                  <a:lnTo>
                    <a:pt x="2253" y="357"/>
                  </a:lnTo>
                  <a:lnTo>
                    <a:pt x="2275" y="357"/>
                  </a:lnTo>
                  <a:lnTo>
                    <a:pt x="2319" y="367"/>
                  </a:lnTo>
                  <a:lnTo>
                    <a:pt x="2343" y="381"/>
                  </a:lnTo>
                  <a:lnTo>
                    <a:pt x="2343" y="381"/>
                  </a:lnTo>
                  <a:lnTo>
                    <a:pt x="2359" y="387"/>
                  </a:lnTo>
                  <a:lnTo>
                    <a:pt x="2363" y="393"/>
                  </a:lnTo>
                  <a:lnTo>
                    <a:pt x="2377" y="397"/>
                  </a:lnTo>
                  <a:lnTo>
                    <a:pt x="2395" y="409"/>
                  </a:lnTo>
                  <a:lnTo>
                    <a:pt x="2415" y="415"/>
                  </a:lnTo>
                  <a:lnTo>
                    <a:pt x="2415" y="423"/>
                  </a:lnTo>
                  <a:lnTo>
                    <a:pt x="2427" y="445"/>
                  </a:lnTo>
                  <a:lnTo>
                    <a:pt x="2433" y="445"/>
                  </a:lnTo>
                  <a:lnTo>
                    <a:pt x="2433" y="433"/>
                  </a:lnTo>
                  <a:lnTo>
                    <a:pt x="2425" y="429"/>
                  </a:lnTo>
                  <a:lnTo>
                    <a:pt x="2469" y="433"/>
                  </a:lnTo>
                  <a:lnTo>
                    <a:pt x="2473" y="441"/>
                  </a:lnTo>
                  <a:lnTo>
                    <a:pt x="2493" y="453"/>
                  </a:lnTo>
                  <a:lnTo>
                    <a:pt x="2499" y="453"/>
                  </a:lnTo>
                  <a:lnTo>
                    <a:pt x="2487" y="461"/>
                  </a:lnTo>
                  <a:lnTo>
                    <a:pt x="2487" y="467"/>
                  </a:lnTo>
                  <a:lnTo>
                    <a:pt x="2461" y="469"/>
                  </a:lnTo>
                  <a:lnTo>
                    <a:pt x="2463" y="481"/>
                  </a:lnTo>
                  <a:lnTo>
                    <a:pt x="2457" y="487"/>
                  </a:lnTo>
                  <a:lnTo>
                    <a:pt x="2461" y="497"/>
                  </a:lnTo>
                  <a:lnTo>
                    <a:pt x="2439" y="499"/>
                  </a:lnTo>
                  <a:lnTo>
                    <a:pt x="2423" y="487"/>
                  </a:lnTo>
                  <a:lnTo>
                    <a:pt x="2413" y="489"/>
                  </a:lnTo>
                  <a:lnTo>
                    <a:pt x="2405" y="483"/>
                  </a:lnTo>
                  <a:lnTo>
                    <a:pt x="2405" y="473"/>
                  </a:lnTo>
                  <a:lnTo>
                    <a:pt x="2389" y="467"/>
                  </a:lnTo>
                  <a:lnTo>
                    <a:pt x="2383" y="471"/>
                  </a:lnTo>
                  <a:lnTo>
                    <a:pt x="2365" y="469"/>
                  </a:lnTo>
                  <a:lnTo>
                    <a:pt x="2359" y="457"/>
                  </a:lnTo>
                  <a:lnTo>
                    <a:pt x="2347" y="455"/>
                  </a:lnTo>
                  <a:lnTo>
                    <a:pt x="2347" y="463"/>
                  </a:lnTo>
                  <a:lnTo>
                    <a:pt x="2353" y="467"/>
                  </a:lnTo>
                  <a:lnTo>
                    <a:pt x="2347" y="479"/>
                  </a:lnTo>
                  <a:close/>
                  <a:moveTo>
                    <a:pt x="1364" y="1770"/>
                  </a:moveTo>
                  <a:lnTo>
                    <a:pt x="1358" y="1772"/>
                  </a:lnTo>
                  <a:lnTo>
                    <a:pt x="1348" y="1762"/>
                  </a:lnTo>
                  <a:lnTo>
                    <a:pt x="1358" y="1762"/>
                  </a:lnTo>
                  <a:lnTo>
                    <a:pt x="1366" y="1766"/>
                  </a:lnTo>
                  <a:lnTo>
                    <a:pt x="1364" y="1770"/>
                  </a:lnTo>
                  <a:close/>
                  <a:moveTo>
                    <a:pt x="1716" y="1762"/>
                  </a:moveTo>
                  <a:lnTo>
                    <a:pt x="1718" y="1766"/>
                  </a:lnTo>
                  <a:lnTo>
                    <a:pt x="1700" y="1766"/>
                  </a:lnTo>
                  <a:lnTo>
                    <a:pt x="1706" y="1754"/>
                  </a:lnTo>
                  <a:lnTo>
                    <a:pt x="1718" y="1750"/>
                  </a:lnTo>
                  <a:lnTo>
                    <a:pt x="1722" y="1754"/>
                  </a:lnTo>
                  <a:lnTo>
                    <a:pt x="1716" y="1762"/>
                  </a:lnTo>
                  <a:close/>
                  <a:moveTo>
                    <a:pt x="1606" y="1742"/>
                  </a:moveTo>
                  <a:lnTo>
                    <a:pt x="1612" y="1746"/>
                  </a:lnTo>
                  <a:lnTo>
                    <a:pt x="1602" y="1762"/>
                  </a:lnTo>
                  <a:lnTo>
                    <a:pt x="1596" y="1752"/>
                  </a:lnTo>
                  <a:lnTo>
                    <a:pt x="1604" y="1752"/>
                  </a:lnTo>
                  <a:lnTo>
                    <a:pt x="1606" y="1742"/>
                  </a:lnTo>
                  <a:close/>
                  <a:moveTo>
                    <a:pt x="1346" y="1746"/>
                  </a:moveTo>
                  <a:lnTo>
                    <a:pt x="1334" y="1748"/>
                  </a:lnTo>
                  <a:lnTo>
                    <a:pt x="1322" y="1748"/>
                  </a:lnTo>
                  <a:lnTo>
                    <a:pt x="1322" y="1744"/>
                  </a:lnTo>
                  <a:lnTo>
                    <a:pt x="1340" y="1742"/>
                  </a:lnTo>
                  <a:lnTo>
                    <a:pt x="1346" y="1746"/>
                  </a:lnTo>
                  <a:close/>
                  <a:moveTo>
                    <a:pt x="1470" y="1722"/>
                  </a:moveTo>
                  <a:lnTo>
                    <a:pt x="1462" y="1722"/>
                  </a:lnTo>
                  <a:lnTo>
                    <a:pt x="1458" y="1718"/>
                  </a:lnTo>
                  <a:lnTo>
                    <a:pt x="1468" y="1716"/>
                  </a:lnTo>
                  <a:lnTo>
                    <a:pt x="1468" y="1710"/>
                  </a:lnTo>
                  <a:lnTo>
                    <a:pt x="1476" y="1706"/>
                  </a:lnTo>
                  <a:lnTo>
                    <a:pt x="1480" y="1708"/>
                  </a:lnTo>
                  <a:lnTo>
                    <a:pt x="1476" y="1718"/>
                  </a:lnTo>
                  <a:lnTo>
                    <a:pt x="1486" y="1720"/>
                  </a:lnTo>
                  <a:lnTo>
                    <a:pt x="1470" y="1722"/>
                  </a:lnTo>
                  <a:close/>
                  <a:moveTo>
                    <a:pt x="1542" y="1696"/>
                  </a:moveTo>
                  <a:lnTo>
                    <a:pt x="1534" y="1698"/>
                  </a:lnTo>
                  <a:lnTo>
                    <a:pt x="1526" y="1694"/>
                  </a:lnTo>
                  <a:lnTo>
                    <a:pt x="1522" y="1688"/>
                  </a:lnTo>
                  <a:lnTo>
                    <a:pt x="1534" y="1686"/>
                  </a:lnTo>
                  <a:lnTo>
                    <a:pt x="1542" y="1690"/>
                  </a:lnTo>
                  <a:lnTo>
                    <a:pt x="1542" y="1696"/>
                  </a:lnTo>
                  <a:close/>
                  <a:moveTo>
                    <a:pt x="1242" y="1682"/>
                  </a:moveTo>
                  <a:lnTo>
                    <a:pt x="1244" y="1678"/>
                  </a:lnTo>
                  <a:lnTo>
                    <a:pt x="1254" y="1680"/>
                  </a:lnTo>
                  <a:lnTo>
                    <a:pt x="1252" y="1686"/>
                  </a:lnTo>
                  <a:lnTo>
                    <a:pt x="1244" y="1688"/>
                  </a:lnTo>
                  <a:lnTo>
                    <a:pt x="1242" y="1682"/>
                  </a:lnTo>
                  <a:close/>
                  <a:moveTo>
                    <a:pt x="1514" y="1666"/>
                  </a:moveTo>
                  <a:lnTo>
                    <a:pt x="1528" y="1666"/>
                  </a:lnTo>
                  <a:lnTo>
                    <a:pt x="1520" y="1670"/>
                  </a:lnTo>
                  <a:lnTo>
                    <a:pt x="1506" y="1668"/>
                  </a:lnTo>
                  <a:lnTo>
                    <a:pt x="1498" y="1670"/>
                  </a:lnTo>
                  <a:lnTo>
                    <a:pt x="1498" y="1664"/>
                  </a:lnTo>
                  <a:lnTo>
                    <a:pt x="1514" y="1666"/>
                  </a:lnTo>
                  <a:close/>
                  <a:moveTo>
                    <a:pt x="1234" y="1682"/>
                  </a:moveTo>
                  <a:lnTo>
                    <a:pt x="1230" y="1686"/>
                  </a:lnTo>
                  <a:lnTo>
                    <a:pt x="1218" y="1682"/>
                  </a:lnTo>
                  <a:lnTo>
                    <a:pt x="1216" y="1672"/>
                  </a:lnTo>
                  <a:lnTo>
                    <a:pt x="1206" y="1668"/>
                  </a:lnTo>
                  <a:lnTo>
                    <a:pt x="1212" y="1662"/>
                  </a:lnTo>
                  <a:lnTo>
                    <a:pt x="1220" y="1662"/>
                  </a:lnTo>
                  <a:lnTo>
                    <a:pt x="1224" y="1676"/>
                  </a:lnTo>
                  <a:lnTo>
                    <a:pt x="1232" y="1678"/>
                  </a:lnTo>
                  <a:lnTo>
                    <a:pt x="1228" y="1684"/>
                  </a:lnTo>
                  <a:lnTo>
                    <a:pt x="1234" y="1682"/>
                  </a:lnTo>
                  <a:close/>
                  <a:moveTo>
                    <a:pt x="1121" y="1670"/>
                  </a:moveTo>
                  <a:lnTo>
                    <a:pt x="1136" y="1686"/>
                  </a:lnTo>
                  <a:lnTo>
                    <a:pt x="1128" y="1682"/>
                  </a:lnTo>
                  <a:lnTo>
                    <a:pt x="1119" y="1672"/>
                  </a:lnTo>
                  <a:lnTo>
                    <a:pt x="1109" y="1664"/>
                  </a:lnTo>
                  <a:lnTo>
                    <a:pt x="1105" y="1658"/>
                  </a:lnTo>
                  <a:lnTo>
                    <a:pt x="1111" y="1654"/>
                  </a:lnTo>
                  <a:lnTo>
                    <a:pt x="1115" y="1666"/>
                  </a:lnTo>
                  <a:lnTo>
                    <a:pt x="1121" y="1670"/>
                  </a:lnTo>
                  <a:close/>
                  <a:moveTo>
                    <a:pt x="1542" y="1646"/>
                  </a:moveTo>
                  <a:lnTo>
                    <a:pt x="1548" y="1646"/>
                  </a:lnTo>
                  <a:lnTo>
                    <a:pt x="1552" y="1650"/>
                  </a:lnTo>
                  <a:lnTo>
                    <a:pt x="1548" y="1658"/>
                  </a:lnTo>
                  <a:lnTo>
                    <a:pt x="1554" y="1662"/>
                  </a:lnTo>
                  <a:lnTo>
                    <a:pt x="1546" y="1666"/>
                  </a:lnTo>
                  <a:lnTo>
                    <a:pt x="1542" y="1660"/>
                  </a:lnTo>
                  <a:lnTo>
                    <a:pt x="1546" y="1656"/>
                  </a:lnTo>
                  <a:lnTo>
                    <a:pt x="1542" y="1646"/>
                  </a:lnTo>
                  <a:close/>
                  <a:moveTo>
                    <a:pt x="1077" y="1608"/>
                  </a:moveTo>
                  <a:lnTo>
                    <a:pt x="1061" y="1598"/>
                  </a:lnTo>
                  <a:lnTo>
                    <a:pt x="1065" y="1596"/>
                  </a:lnTo>
                  <a:lnTo>
                    <a:pt x="1077" y="1608"/>
                  </a:lnTo>
                  <a:lnTo>
                    <a:pt x="1085" y="1606"/>
                  </a:lnTo>
                  <a:lnTo>
                    <a:pt x="1089" y="1618"/>
                  </a:lnTo>
                  <a:lnTo>
                    <a:pt x="1095" y="1624"/>
                  </a:lnTo>
                  <a:lnTo>
                    <a:pt x="1093" y="1630"/>
                  </a:lnTo>
                  <a:lnTo>
                    <a:pt x="1083" y="1618"/>
                  </a:lnTo>
                  <a:lnTo>
                    <a:pt x="1087" y="1616"/>
                  </a:lnTo>
                  <a:lnTo>
                    <a:pt x="1087" y="1608"/>
                  </a:lnTo>
                  <a:lnTo>
                    <a:pt x="1077" y="1608"/>
                  </a:lnTo>
                  <a:close/>
                  <a:moveTo>
                    <a:pt x="1650" y="1734"/>
                  </a:moveTo>
                  <a:lnTo>
                    <a:pt x="1654" y="1738"/>
                  </a:lnTo>
                  <a:lnTo>
                    <a:pt x="1646" y="1744"/>
                  </a:lnTo>
                  <a:lnTo>
                    <a:pt x="1646" y="1742"/>
                  </a:lnTo>
                  <a:lnTo>
                    <a:pt x="1646" y="1726"/>
                  </a:lnTo>
                  <a:lnTo>
                    <a:pt x="1652" y="1722"/>
                  </a:lnTo>
                  <a:lnTo>
                    <a:pt x="1656" y="1724"/>
                  </a:lnTo>
                  <a:lnTo>
                    <a:pt x="1654" y="1734"/>
                  </a:lnTo>
                  <a:lnTo>
                    <a:pt x="1650" y="1734"/>
                  </a:lnTo>
                  <a:close/>
                  <a:moveTo>
                    <a:pt x="1380" y="1774"/>
                  </a:moveTo>
                  <a:lnTo>
                    <a:pt x="1370" y="1774"/>
                  </a:lnTo>
                  <a:lnTo>
                    <a:pt x="1370" y="1766"/>
                  </a:lnTo>
                  <a:lnTo>
                    <a:pt x="1376" y="1762"/>
                  </a:lnTo>
                  <a:lnTo>
                    <a:pt x="1384" y="1768"/>
                  </a:lnTo>
                  <a:lnTo>
                    <a:pt x="1392" y="1768"/>
                  </a:lnTo>
                  <a:lnTo>
                    <a:pt x="1394" y="1762"/>
                  </a:lnTo>
                  <a:lnTo>
                    <a:pt x="1402" y="1762"/>
                  </a:lnTo>
                  <a:lnTo>
                    <a:pt x="1416" y="1764"/>
                  </a:lnTo>
                  <a:lnTo>
                    <a:pt x="1420" y="1770"/>
                  </a:lnTo>
                  <a:lnTo>
                    <a:pt x="1408" y="1774"/>
                  </a:lnTo>
                  <a:lnTo>
                    <a:pt x="1386" y="1778"/>
                  </a:lnTo>
                  <a:lnTo>
                    <a:pt x="1380" y="1774"/>
                  </a:lnTo>
                  <a:close/>
                  <a:moveTo>
                    <a:pt x="1550" y="1686"/>
                  </a:moveTo>
                  <a:lnTo>
                    <a:pt x="1556" y="1682"/>
                  </a:lnTo>
                  <a:lnTo>
                    <a:pt x="1570" y="1684"/>
                  </a:lnTo>
                  <a:lnTo>
                    <a:pt x="1574" y="1682"/>
                  </a:lnTo>
                  <a:lnTo>
                    <a:pt x="1592" y="1686"/>
                  </a:lnTo>
                  <a:lnTo>
                    <a:pt x="1602" y="1698"/>
                  </a:lnTo>
                  <a:lnTo>
                    <a:pt x="1576" y="1690"/>
                  </a:lnTo>
                  <a:lnTo>
                    <a:pt x="1576" y="1692"/>
                  </a:lnTo>
                  <a:lnTo>
                    <a:pt x="1564" y="1690"/>
                  </a:lnTo>
                  <a:lnTo>
                    <a:pt x="1556" y="1686"/>
                  </a:lnTo>
                  <a:lnTo>
                    <a:pt x="1552" y="1690"/>
                  </a:lnTo>
                  <a:lnTo>
                    <a:pt x="1546" y="1688"/>
                  </a:lnTo>
                  <a:lnTo>
                    <a:pt x="1550" y="1686"/>
                  </a:lnTo>
                  <a:close/>
                  <a:moveTo>
                    <a:pt x="1970" y="797"/>
                  </a:moveTo>
                  <a:lnTo>
                    <a:pt x="1976" y="799"/>
                  </a:lnTo>
                  <a:lnTo>
                    <a:pt x="1984" y="795"/>
                  </a:lnTo>
                  <a:lnTo>
                    <a:pt x="1976" y="807"/>
                  </a:lnTo>
                  <a:lnTo>
                    <a:pt x="1962" y="819"/>
                  </a:lnTo>
                  <a:lnTo>
                    <a:pt x="1960" y="825"/>
                  </a:lnTo>
                  <a:lnTo>
                    <a:pt x="1948" y="837"/>
                  </a:lnTo>
                  <a:lnTo>
                    <a:pt x="1958" y="825"/>
                  </a:lnTo>
                  <a:lnTo>
                    <a:pt x="1954" y="817"/>
                  </a:lnTo>
                  <a:lnTo>
                    <a:pt x="1966" y="811"/>
                  </a:lnTo>
                  <a:lnTo>
                    <a:pt x="1966" y="807"/>
                  </a:lnTo>
                  <a:lnTo>
                    <a:pt x="1974" y="805"/>
                  </a:lnTo>
                  <a:lnTo>
                    <a:pt x="1970" y="797"/>
                  </a:lnTo>
                  <a:close/>
                  <a:moveTo>
                    <a:pt x="1690" y="713"/>
                  </a:moveTo>
                  <a:lnTo>
                    <a:pt x="1698" y="705"/>
                  </a:lnTo>
                  <a:lnTo>
                    <a:pt x="1704" y="715"/>
                  </a:lnTo>
                  <a:lnTo>
                    <a:pt x="1700" y="723"/>
                  </a:lnTo>
                  <a:lnTo>
                    <a:pt x="1698" y="713"/>
                  </a:lnTo>
                  <a:lnTo>
                    <a:pt x="1690" y="713"/>
                  </a:lnTo>
                  <a:close/>
                  <a:moveTo>
                    <a:pt x="1456" y="1540"/>
                  </a:moveTo>
                  <a:lnTo>
                    <a:pt x="1462" y="1538"/>
                  </a:lnTo>
                  <a:lnTo>
                    <a:pt x="1462" y="1548"/>
                  </a:lnTo>
                  <a:lnTo>
                    <a:pt x="1448" y="1552"/>
                  </a:lnTo>
                  <a:lnTo>
                    <a:pt x="1440" y="1542"/>
                  </a:lnTo>
                  <a:lnTo>
                    <a:pt x="1454" y="1548"/>
                  </a:lnTo>
                  <a:lnTo>
                    <a:pt x="1458" y="1548"/>
                  </a:lnTo>
                  <a:lnTo>
                    <a:pt x="1456" y="1540"/>
                  </a:lnTo>
                  <a:close/>
                  <a:moveTo>
                    <a:pt x="2183" y="359"/>
                  </a:moveTo>
                  <a:lnTo>
                    <a:pt x="2175" y="365"/>
                  </a:lnTo>
                  <a:lnTo>
                    <a:pt x="2157" y="357"/>
                  </a:lnTo>
                  <a:lnTo>
                    <a:pt x="2165" y="353"/>
                  </a:lnTo>
                  <a:lnTo>
                    <a:pt x="2183" y="357"/>
                  </a:lnTo>
                  <a:lnTo>
                    <a:pt x="2183" y="359"/>
                  </a:lnTo>
                  <a:close/>
                  <a:moveTo>
                    <a:pt x="1488" y="1470"/>
                  </a:moveTo>
                  <a:lnTo>
                    <a:pt x="1494" y="1474"/>
                  </a:lnTo>
                  <a:lnTo>
                    <a:pt x="1492" y="1482"/>
                  </a:lnTo>
                  <a:lnTo>
                    <a:pt x="1486" y="1488"/>
                  </a:lnTo>
                  <a:lnTo>
                    <a:pt x="1482" y="1498"/>
                  </a:lnTo>
                  <a:lnTo>
                    <a:pt x="1486" y="1502"/>
                  </a:lnTo>
                  <a:lnTo>
                    <a:pt x="1478" y="1502"/>
                  </a:lnTo>
                  <a:lnTo>
                    <a:pt x="1468" y="1490"/>
                  </a:lnTo>
                  <a:lnTo>
                    <a:pt x="1474" y="1486"/>
                  </a:lnTo>
                  <a:lnTo>
                    <a:pt x="1478" y="1474"/>
                  </a:lnTo>
                  <a:lnTo>
                    <a:pt x="1486" y="1476"/>
                  </a:lnTo>
                  <a:lnTo>
                    <a:pt x="1484" y="1488"/>
                  </a:lnTo>
                  <a:lnTo>
                    <a:pt x="1492" y="1474"/>
                  </a:lnTo>
                  <a:lnTo>
                    <a:pt x="1488" y="1470"/>
                  </a:lnTo>
                  <a:close/>
                  <a:moveTo>
                    <a:pt x="689" y="259"/>
                  </a:moveTo>
                  <a:lnTo>
                    <a:pt x="697" y="261"/>
                  </a:lnTo>
                  <a:lnTo>
                    <a:pt x="669" y="267"/>
                  </a:lnTo>
                  <a:lnTo>
                    <a:pt x="671" y="257"/>
                  </a:lnTo>
                  <a:lnTo>
                    <a:pt x="685" y="253"/>
                  </a:lnTo>
                  <a:lnTo>
                    <a:pt x="689" y="259"/>
                  </a:lnTo>
                  <a:close/>
                  <a:moveTo>
                    <a:pt x="1436" y="1430"/>
                  </a:moveTo>
                  <a:lnTo>
                    <a:pt x="1450" y="1434"/>
                  </a:lnTo>
                  <a:lnTo>
                    <a:pt x="1454" y="1448"/>
                  </a:lnTo>
                  <a:lnTo>
                    <a:pt x="1450" y="1454"/>
                  </a:lnTo>
                  <a:lnTo>
                    <a:pt x="1436" y="1430"/>
                  </a:lnTo>
                  <a:close/>
                  <a:moveTo>
                    <a:pt x="1330" y="228"/>
                  </a:moveTo>
                  <a:lnTo>
                    <a:pt x="1322" y="236"/>
                  </a:lnTo>
                  <a:lnTo>
                    <a:pt x="1302" y="228"/>
                  </a:lnTo>
                  <a:lnTo>
                    <a:pt x="1310" y="222"/>
                  </a:lnTo>
                  <a:lnTo>
                    <a:pt x="1330" y="224"/>
                  </a:lnTo>
                  <a:lnTo>
                    <a:pt x="1330" y="228"/>
                  </a:lnTo>
                  <a:close/>
                  <a:moveTo>
                    <a:pt x="1460" y="1452"/>
                  </a:moveTo>
                  <a:lnTo>
                    <a:pt x="1466" y="1450"/>
                  </a:lnTo>
                  <a:lnTo>
                    <a:pt x="1462" y="1458"/>
                  </a:lnTo>
                  <a:lnTo>
                    <a:pt x="1470" y="1464"/>
                  </a:lnTo>
                  <a:lnTo>
                    <a:pt x="1480" y="1466"/>
                  </a:lnTo>
                  <a:lnTo>
                    <a:pt x="1478" y="1470"/>
                  </a:lnTo>
                  <a:lnTo>
                    <a:pt x="1470" y="1478"/>
                  </a:lnTo>
                  <a:lnTo>
                    <a:pt x="1462" y="1482"/>
                  </a:lnTo>
                  <a:lnTo>
                    <a:pt x="1464" y="1462"/>
                  </a:lnTo>
                  <a:lnTo>
                    <a:pt x="1460" y="1462"/>
                  </a:lnTo>
                  <a:lnTo>
                    <a:pt x="1460" y="1452"/>
                  </a:lnTo>
                  <a:close/>
                  <a:moveTo>
                    <a:pt x="1426" y="1278"/>
                  </a:moveTo>
                  <a:lnTo>
                    <a:pt x="1432" y="1278"/>
                  </a:lnTo>
                  <a:lnTo>
                    <a:pt x="1448" y="1254"/>
                  </a:lnTo>
                  <a:lnTo>
                    <a:pt x="1456" y="1250"/>
                  </a:lnTo>
                  <a:lnTo>
                    <a:pt x="1462" y="1254"/>
                  </a:lnTo>
                  <a:lnTo>
                    <a:pt x="1458" y="1258"/>
                  </a:lnTo>
                  <a:lnTo>
                    <a:pt x="1452" y="1284"/>
                  </a:lnTo>
                  <a:lnTo>
                    <a:pt x="1446" y="1294"/>
                  </a:lnTo>
                  <a:lnTo>
                    <a:pt x="1444" y="1304"/>
                  </a:lnTo>
                  <a:lnTo>
                    <a:pt x="1436" y="1292"/>
                  </a:lnTo>
                  <a:lnTo>
                    <a:pt x="1434" y="1280"/>
                  </a:lnTo>
                  <a:lnTo>
                    <a:pt x="1426" y="1278"/>
                  </a:lnTo>
                  <a:close/>
                  <a:moveTo>
                    <a:pt x="993" y="62"/>
                  </a:moveTo>
                  <a:lnTo>
                    <a:pt x="987" y="60"/>
                  </a:lnTo>
                  <a:lnTo>
                    <a:pt x="993" y="44"/>
                  </a:lnTo>
                  <a:lnTo>
                    <a:pt x="1001" y="44"/>
                  </a:lnTo>
                  <a:lnTo>
                    <a:pt x="1031" y="48"/>
                  </a:lnTo>
                  <a:lnTo>
                    <a:pt x="1015" y="56"/>
                  </a:lnTo>
                  <a:lnTo>
                    <a:pt x="1007" y="52"/>
                  </a:lnTo>
                  <a:lnTo>
                    <a:pt x="991" y="50"/>
                  </a:lnTo>
                  <a:lnTo>
                    <a:pt x="993" y="62"/>
                  </a:lnTo>
                  <a:close/>
                  <a:moveTo>
                    <a:pt x="1744" y="240"/>
                  </a:moveTo>
                  <a:lnTo>
                    <a:pt x="1738" y="232"/>
                  </a:lnTo>
                  <a:lnTo>
                    <a:pt x="1748" y="230"/>
                  </a:lnTo>
                  <a:lnTo>
                    <a:pt x="1752" y="242"/>
                  </a:lnTo>
                  <a:lnTo>
                    <a:pt x="1766" y="240"/>
                  </a:lnTo>
                  <a:lnTo>
                    <a:pt x="1786" y="253"/>
                  </a:lnTo>
                  <a:lnTo>
                    <a:pt x="1790" y="261"/>
                  </a:lnTo>
                  <a:lnTo>
                    <a:pt x="1784" y="263"/>
                  </a:lnTo>
                  <a:lnTo>
                    <a:pt x="1746" y="257"/>
                  </a:lnTo>
                  <a:lnTo>
                    <a:pt x="1734" y="259"/>
                  </a:lnTo>
                  <a:lnTo>
                    <a:pt x="1734" y="255"/>
                  </a:lnTo>
                  <a:lnTo>
                    <a:pt x="1746" y="251"/>
                  </a:lnTo>
                  <a:lnTo>
                    <a:pt x="1744" y="240"/>
                  </a:lnTo>
                  <a:close/>
                  <a:moveTo>
                    <a:pt x="1842" y="208"/>
                  </a:moveTo>
                  <a:lnTo>
                    <a:pt x="1828" y="200"/>
                  </a:lnTo>
                  <a:lnTo>
                    <a:pt x="1832" y="190"/>
                  </a:lnTo>
                  <a:lnTo>
                    <a:pt x="1838" y="196"/>
                  </a:lnTo>
                  <a:lnTo>
                    <a:pt x="1862" y="196"/>
                  </a:lnTo>
                  <a:lnTo>
                    <a:pt x="1866" y="202"/>
                  </a:lnTo>
                  <a:lnTo>
                    <a:pt x="1874" y="200"/>
                  </a:lnTo>
                  <a:lnTo>
                    <a:pt x="1900" y="204"/>
                  </a:lnTo>
                  <a:lnTo>
                    <a:pt x="1896" y="212"/>
                  </a:lnTo>
                  <a:lnTo>
                    <a:pt x="1874" y="216"/>
                  </a:lnTo>
                  <a:lnTo>
                    <a:pt x="1858" y="214"/>
                  </a:lnTo>
                  <a:lnTo>
                    <a:pt x="1842" y="208"/>
                  </a:lnTo>
                  <a:close/>
                  <a:moveTo>
                    <a:pt x="821" y="1492"/>
                  </a:moveTo>
                  <a:lnTo>
                    <a:pt x="825" y="1490"/>
                  </a:lnTo>
                  <a:lnTo>
                    <a:pt x="835" y="1498"/>
                  </a:lnTo>
                  <a:lnTo>
                    <a:pt x="845" y="1510"/>
                  </a:lnTo>
                  <a:lnTo>
                    <a:pt x="853" y="1528"/>
                  </a:lnTo>
                  <a:lnTo>
                    <a:pt x="849" y="1542"/>
                  </a:lnTo>
                  <a:lnTo>
                    <a:pt x="833" y="1550"/>
                  </a:lnTo>
                  <a:lnTo>
                    <a:pt x="825" y="1548"/>
                  </a:lnTo>
                  <a:lnTo>
                    <a:pt x="821" y="1536"/>
                  </a:lnTo>
                  <a:lnTo>
                    <a:pt x="819" y="1518"/>
                  </a:lnTo>
                  <a:lnTo>
                    <a:pt x="825" y="1498"/>
                  </a:lnTo>
                  <a:lnTo>
                    <a:pt x="821" y="1492"/>
                  </a:lnTo>
                  <a:close/>
                  <a:moveTo>
                    <a:pt x="1654" y="1099"/>
                  </a:moveTo>
                  <a:lnTo>
                    <a:pt x="1656" y="1107"/>
                  </a:lnTo>
                  <a:lnTo>
                    <a:pt x="1646" y="1117"/>
                  </a:lnTo>
                  <a:lnTo>
                    <a:pt x="1642" y="1113"/>
                  </a:lnTo>
                  <a:lnTo>
                    <a:pt x="1634" y="1115"/>
                  </a:lnTo>
                  <a:lnTo>
                    <a:pt x="1628" y="1125"/>
                  </a:lnTo>
                  <a:lnTo>
                    <a:pt x="1622" y="1125"/>
                  </a:lnTo>
                  <a:lnTo>
                    <a:pt x="1620" y="1113"/>
                  </a:lnTo>
                  <a:lnTo>
                    <a:pt x="1628" y="1101"/>
                  </a:lnTo>
                  <a:lnTo>
                    <a:pt x="1636" y="1105"/>
                  </a:lnTo>
                  <a:lnTo>
                    <a:pt x="1640" y="1097"/>
                  </a:lnTo>
                  <a:lnTo>
                    <a:pt x="1654" y="1099"/>
                  </a:lnTo>
                  <a:close/>
                  <a:moveTo>
                    <a:pt x="1021" y="1432"/>
                  </a:moveTo>
                  <a:lnTo>
                    <a:pt x="1019" y="1442"/>
                  </a:lnTo>
                  <a:lnTo>
                    <a:pt x="1021" y="1454"/>
                  </a:lnTo>
                  <a:lnTo>
                    <a:pt x="1015" y="1466"/>
                  </a:lnTo>
                  <a:lnTo>
                    <a:pt x="1013" y="1462"/>
                  </a:lnTo>
                  <a:lnTo>
                    <a:pt x="1021" y="1432"/>
                  </a:lnTo>
                  <a:close/>
                  <a:moveTo>
                    <a:pt x="1290" y="1342"/>
                  </a:moveTo>
                  <a:lnTo>
                    <a:pt x="1286" y="1352"/>
                  </a:lnTo>
                  <a:lnTo>
                    <a:pt x="1274" y="1362"/>
                  </a:lnTo>
                  <a:lnTo>
                    <a:pt x="1260" y="1358"/>
                  </a:lnTo>
                  <a:lnTo>
                    <a:pt x="1258" y="1344"/>
                  </a:lnTo>
                  <a:lnTo>
                    <a:pt x="1276" y="1334"/>
                  </a:lnTo>
                  <a:lnTo>
                    <a:pt x="1294" y="1334"/>
                  </a:lnTo>
                  <a:lnTo>
                    <a:pt x="1294" y="1338"/>
                  </a:lnTo>
                  <a:lnTo>
                    <a:pt x="1290" y="1342"/>
                  </a:lnTo>
                  <a:close/>
                  <a:moveTo>
                    <a:pt x="1432" y="1780"/>
                  </a:moveTo>
                  <a:lnTo>
                    <a:pt x="1444" y="1792"/>
                  </a:lnTo>
                  <a:lnTo>
                    <a:pt x="1438" y="1794"/>
                  </a:lnTo>
                  <a:lnTo>
                    <a:pt x="1430" y="1790"/>
                  </a:lnTo>
                  <a:lnTo>
                    <a:pt x="1416" y="1784"/>
                  </a:lnTo>
                  <a:lnTo>
                    <a:pt x="1418" y="1782"/>
                  </a:lnTo>
                  <a:lnTo>
                    <a:pt x="1432" y="1780"/>
                  </a:lnTo>
                  <a:close/>
                  <a:moveTo>
                    <a:pt x="1750" y="1678"/>
                  </a:moveTo>
                  <a:lnTo>
                    <a:pt x="1750" y="1744"/>
                  </a:lnTo>
                  <a:lnTo>
                    <a:pt x="1750" y="1778"/>
                  </a:lnTo>
                  <a:lnTo>
                    <a:pt x="1734" y="1762"/>
                  </a:lnTo>
                  <a:lnTo>
                    <a:pt x="1718" y="1762"/>
                  </a:lnTo>
                  <a:lnTo>
                    <a:pt x="1722" y="1754"/>
                  </a:lnTo>
                  <a:lnTo>
                    <a:pt x="1714" y="1744"/>
                  </a:lnTo>
                  <a:lnTo>
                    <a:pt x="1706" y="1722"/>
                  </a:lnTo>
                  <a:lnTo>
                    <a:pt x="1674" y="1708"/>
                  </a:lnTo>
                  <a:lnTo>
                    <a:pt x="1662" y="1706"/>
                  </a:lnTo>
                  <a:lnTo>
                    <a:pt x="1650" y="1698"/>
                  </a:lnTo>
                  <a:lnTo>
                    <a:pt x="1650" y="1700"/>
                  </a:lnTo>
                  <a:lnTo>
                    <a:pt x="1638" y="1694"/>
                  </a:lnTo>
                  <a:lnTo>
                    <a:pt x="1634" y="1700"/>
                  </a:lnTo>
                  <a:lnTo>
                    <a:pt x="1628" y="1702"/>
                  </a:lnTo>
                  <a:lnTo>
                    <a:pt x="1622" y="1686"/>
                  </a:lnTo>
                  <a:lnTo>
                    <a:pt x="1614" y="1682"/>
                  </a:lnTo>
                  <a:lnTo>
                    <a:pt x="1616" y="1680"/>
                  </a:lnTo>
                  <a:lnTo>
                    <a:pt x="1626" y="1682"/>
                  </a:lnTo>
                  <a:lnTo>
                    <a:pt x="1630" y="1676"/>
                  </a:lnTo>
                  <a:lnTo>
                    <a:pt x="1642" y="1678"/>
                  </a:lnTo>
                  <a:lnTo>
                    <a:pt x="1644" y="1676"/>
                  </a:lnTo>
                  <a:lnTo>
                    <a:pt x="1634" y="1672"/>
                  </a:lnTo>
                  <a:lnTo>
                    <a:pt x="1624" y="1674"/>
                  </a:lnTo>
                  <a:lnTo>
                    <a:pt x="1614" y="1670"/>
                  </a:lnTo>
                  <a:lnTo>
                    <a:pt x="1610" y="1662"/>
                  </a:lnTo>
                  <a:lnTo>
                    <a:pt x="1598" y="1662"/>
                  </a:lnTo>
                  <a:lnTo>
                    <a:pt x="1590" y="1652"/>
                  </a:lnTo>
                  <a:lnTo>
                    <a:pt x="1582" y="1658"/>
                  </a:lnTo>
                  <a:lnTo>
                    <a:pt x="1590" y="1666"/>
                  </a:lnTo>
                  <a:lnTo>
                    <a:pt x="1586" y="1670"/>
                  </a:lnTo>
                  <a:lnTo>
                    <a:pt x="1578" y="1668"/>
                  </a:lnTo>
                  <a:lnTo>
                    <a:pt x="1584" y="1666"/>
                  </a:lnTo>
                  <a:lnTo>
                    <a:pt x="1580" y="1658"/>
                  </a:lnTo>
                  <a:lnTo>
                    <a:pt x="1590" y="1652"/>
                  </a:lnTo>
                  <a:lnTo>
                    <a:pt x="1590" y="1646"/>
                  </a:lnTo>
                  <a:lnTo>
                    <a:pt x="1582" y="1646"/>
                  </a:lnTo>
                  <a:lnTo>
                    <a:pt x="1588" y="1640"/>
                  </a:lnTo>
                  <a:lnTo>
                    <a:pt x="1596" y="1638"/>
                  </a:lnTo>
                  <a:lnTo>
                    <a:pt x="1602" y="1642"/>
                  </a:lnTo>
                  <a:lnTo>
                    <a:pt x="1602" y="1646"/>
                  </a:lnTo>
                  <a:lnTo>
                    <a:pt x="1594" y="1646"/>
                  </a:lnTo>
                  <a:lnTo>
                    <a:pt x="1596" y="1652"/>
                  </a:lnTo>
                  <a:lnTo>
                    <a:pt x="1602" y="1652"/>
                  </a:lnTo>
                  <a:lnTo>
                    <a:pt x="1624" y="1644"/>
                  </a:lnTo>
                  <a:lnTo>
                    <a:pt x="1634" y="1650"/>
                  </a:lnTo>
                  <a:lnTo>
                    <a:pt x="1644" y="1650"/>
                  </a:lnTo>
                  <a:lnTo>
                    <a:pt x="1648" y="1660"/>
                  </a:lnTo>
                  <a:lnTo>
                    <a:pt x="1646" y="1664"/>
                  </a:lnTo>
                  <a:lnTo>
                    <a:pt x="1654" y="1674"/>
                  </a:lnTo>
                  <a:lnTo>
                    <a:pt x="1654" y="1684"/>
                  </a:lnTo>
                  <a:lnTo>
                    <a:pt x="1658" y="1690"/>
                  </a:lnTo>
                  <a:lnTo>
                    <a:pt x="1666" y="1690"/>
                  </a:lnTo>
                  <a:lnTo>
                    <a:pt x="1678" y="1678"/>
                  </a:lnTo>
                  <a:lnTo>
                    <a:pt x="1678" y="1668"/>
                  </a:lnTo>
                  <a:lnTo>
                    <a:pt x="1660" y="1662"/>
                  </a:lnTo>
                  <a:lnTo>
                    <a:pt x="1674" y="1664"/>
                  </a:lnTo>
                  <a:lnTo>
                    <a:pt x="1672" y="1650"/>
                  </a:lnTo>
                  <a:lnTo>
                    <a:pt x="1678" y="1654"/>
                  </a:lnTo>
                  <a:lnTo>
                    <a:pt x="1678" y="1664"/>
                  </a:lnTo>
                  <a:lnTo>
                    <a:pt x="1692" y="1666"/>
                  </a:lnTo>
                  <a:lnTo>
                    <a:pt x="1702" y="1662"/>
                  </a:lnTo>
                  <a:lnTo>
                    <a:pt x="1734" y="1674"/>
                  </a:lnTo>
                  <a:lnTo>
                    <a:pt x="1738" y="1674"/>
                  </a:lnTo>
                  <a:lnTo>
                    <a:pt x="1750" y="1678"/>
                  </a:lnTo>
                  <a:close/>
                  <a:moveTo>
                    <a:pt x="120" y="1089"/>
                  </a:moveTo>
                  <a:lnTo>
                    <a:pt x="118" y="1091"/>
                  </a:lnTo>
                  <a:lnTo>
                    <a:pt x="108" y="1093"/>
                  </a:lnTo>
                  <a:lnTo>
                    <a:pt x="106" y="1093"/>
                  </a:lnTo>
                  <a:lnTo>
                    <a:pt x="104" y="1093"/>
                  </a:lnTo>
                  <a:lnTo>
                    <a:pt x="98" y="1085"/>
                  </a:lnTo>
                  <a:lnTo>
                    <a:pt x="106" y="1085"/>
                  </a:lnTo>
                  <a:lnTo>
                    <a:pt x="108" y="1081"/>
                  </a:lnTo>
                  <a:lnTo>
                    <a:pt x="116" y="1081"/>
                  </a:lnTo>
                  <a:lnTo>
                    <a:pt x="132" y="1077"/>
                  </a:lnTo>
                  <a:lnTo>
                    <a:pt x="122" y="1083"/>
                  </a:lnTo>
                  <a:lnTo>
                    <a:pt x="122" y="1087"/>
                  </a:lnTo>
                  <a:lnTo>
                    <a:pt x="122" y="1087"/>
                  </a:lnTo>
                  <a:lnTo>
                    <a:pt x="122" y="1087"/>
                  </a:lnTo>
                  <a:lnTo>
                    <a:pt x="122" y="1087"/>
                  </a:lnTo>
                  <a:lnTo>
                    <a:pt x="122" y="1087"/>
                  </a:lnTo>
                  <a:lnTo>
                    <a:pt x="120" y="1087"/>
                  </a:lnTo>
                  <a:lnTo>
                    <a:pt x="120" y="1087"/>
                  </a:lnTo>
                  <a:lnTo>
                    <a:pt x="120" y="1087"/>
                  </a:lnTo>
                  <a:lnTo>
                    <a:pt x="120" y="1087"/>
                  </a:lnTo>
                  <a:lnTo>
                    <a:pt x="120" y="1089"/>
                  </a:lnTo>
                  <a:close/>
                  <a:moveTo>
                    <a:pt x="120" y="1087"/>
                  </a:moveTo>
                  <a:lnTo>
                    <a:pt x="120" y="1087"/>
                  </a:lnTo>
                  <a:lnTo>
                    <a:pt x="120" y="1087"/>
                  </a:lnTo>
                  <a:close/>
                  <a:moveTo>
                    <a:pt x="122" y="1089"/>
                  </a:moveTo>
                  <a:lnTo>
                    <a:pt x="120" y="1087"/>
                  </a:lnTo>
                  <a:lnTo>
                    <a:pt x="122" y="1087"/>
                  </a:lnTo>
                  <a:lnTo>
                    <a:pt x="122" y="1087"/>
                  </a:lnTo>
                  <a:lnTo>
                    <a:pt x="122" y="1087"/>
                  </a:lnTo>
                  <a:lnTo>
                    <a:pt x="122" y="1089"/>
                  </a:lnTo>
                  <a:close/>
                  <a:moveTo>
                    <a:pt x="1196" y="1636"/>
                  </a:moveTo>
                  <a:lnTo>
                    <a:pt x="1194" y="1634"/>
                  </a:lnTo>
                  <a:lnTo>
                    <a:pt x="1194" y="1632"/>
                  </a:lnTo>
                  <a:lnTo>
                    <a:pt x="1194" y="1632"/>
                  </a:lnTo>
                  <a:lnTo>
                    <a:pt x="1196" y="1636"/>
                  </a:lnTo>
                  <a:lnTo>
                    <a:pt x="1196" y="1636"/>
                  </a:lnTo>
                  <a:close/>
                  <a:moveTo>
                    <a:pt x="120" y="1087"/>
                  </a:moveTo>
                  <a:lnTo>
                    <a:pt x="120" y="1087"/>
                  </a:lnTo>
                  <a:lnTo>
                    <a:pt x="120" y="1087"/>
                  </a:lnTo>
                  <a:lnTo>
                    <a:pt x="120" y="1087"/>
                  </a:lnTo>
                  <a:lnTo>
                    <a:pt x="120" y="1087"/>
                  </a:lnTo>
                  <a:lnTo>
                    <a:pt x="120" y="1087"/>
                  </a:lnTo>
                  <a:close/>
                  <a:moveTo>
                    <a:pt x="122" y="1087"/>
                  </a:moveTo>
                  <a:lnTo>
                    <a:pt x="122" y="1085"/>
                  </a:lnTo>
                  <a:lnTo>
                    <a:pt x="122" y="1085"/>
                  </a:lnTo>
                  <a:lnTo>
                    <a:pt x="122" y="1087"/>
                  </a:lnTo>
                  <a:close/>
                  <a:moveTo>
                    <a:pt x="120" y="1087"/>
                  </a:moveTo>
                  <a:lnTo>
                    <a:pt x="120" y="1087"/>
                  </a:lnTo>
                  <a:lnTo>
                    <a:pt x="120" y="1087"/>
                  </a:lnTo>
                  <a:lnTo>
                    <a:pt x="120" y="1087"/>
                  </a:lnTo>
                  <a:lnTo>
                    <a:pt x="120" y="1087"/>
                  </a:lnTo>
                  <a:lnTo>
                    <a:pt x="120" y="1087"/>
                  </a:lnTo>
                  <a:lnTo>
                    <a:pt x="120" y="1087"/>
                  </a:lnTo>
                  <a:close/>
                  <a:moveTo>
                    <a:pt x="1414" y="1626"/>
                  </a:moveTo>
                  <a:lnTo>
                    <a:pt x="1398" y="1626"/>
                  </a:lnTo>
                  <a:lnTo>
                    <a:pt x="1394" y="1638"/>
                  </a:lnTo>
                  <a:lnTo>
                    <a:pt x="1392" y="1646"/>
                  </a:lnTo>
                  <a:lnTo>
                    <a:pt x="1386" y="1658"/>
                  </a:lnTo>
                  <a:lnTo>
                    <a:pt x="1376" y="1666"/>
                  </a:lnTo>
                  <a:lnTo>
                    <a:pt x="1380" y="1672"/>
                  </a:lnTo>
                  <a:lnTo>
                    <a:pt x="1372" y="1684"/>
                  </a:lnTo>
                  <a:lnTo>
                    <a:pt x="1378" y="1690"/>
                  </a:lnTo>
                  <a:lnTo>
                    <a:pt x="1372" y="1700"/>
                  </a:lnTo>
                  <a:lnTo>
                    <a:pt x="1370" y="1694"/>
                  </a:lnTo>
                  <a:lnTo>
                    <a:pt x="1350" y="1702"/>
                  </a:lnTo>
                  <a:lnTo>
                    <a:pt x="1348" y="1692"/>
                  </a:lnTo>
                  <a:lnTo>
                    <a:pt x="1334" y="1692"/>
                  </a:lnTo>
                  <a:lnTo>
                    <a:pt x="1326" y="1682"/>
                  </a:lnTo>
                  <a:lnTo>
                    <a:pt x="1320" y="1690"/>
                  </a:lnTo>
                  <a:lnTo>
                    <a:pt x="1314" y="1690"/>
                  </a:lnTo>
                  <a:lnTo>
                    <a:pt x="1308" y="1692"/>
                  </a:lnTo>
                  <a:lnTo>
                    <a:pt x="1306" y="1682"/>
                  </a:lnTo>
                  <a:lnTo>
                    <a:pt x="1290" y="1686"/>
                  </a:lnTo>
                  <a:lnTo>
                    <a:pt x="1284" y="1684"/>
                  </a:lnTo>
                  <a:lnTo>
                    <a:pt x="1278" y="1656"/>
                  </a:lnTo>
                  <a:lnTo>
                    <a:pt x="1268" y="1658"/>
                  </a:lnTo>
                  <a:lnTo>
                    <a:pt x="1276" y="1654"/>
                  </a:lnTo>
                  <a:lnTo>
                    <a:pt x="1268" y="1652"/>
                  </a:lnTo>
                  <a:lnTo>
                    <a:pt x="1266" y="1642"/>
                  </a:lnTo>
                  <a:lnTo>
                    <a:pt x="1270" y="1638"/>
                  </a:lnTo>
                  <a:lnTo>
                    <a:pt x="1264" y="1634"/>
                  </a:lnTo>
                  <a:lnTo>
                    <a:pt x="1262" y="1626"/>
                  </a:lnTo>
                  <a:lnTo>
                    <a:pt x="1266" y="1616"/>
                  </a:lnTo>
                  <a:lnTo>
                    <a:pt x="1274" y="1608"/>
                  </a:lnTo>
                  <a:lnTo>
                    <a:pt x="1278" y="1614"/>
                  </a:lnTo>
                  <a:lnTo>
                    <a:pt x="1294" y="1616"/>
                  </a:lnTo>
                  <a:lnTo>
                    <a:pt x="1300" y="1598"/>
                  </a:lnTo>
                  <a:lnTo>
                    <a:pt x="1326" y="1592"/>
                  </a:lnTo>
                  <a:lnTo>
                    <a:pt x="1340" y="1574"/>
                  </a:lnTo>
                  <a:lnTo>
                    <a:pt x="1340" y="1570"/>
                  </a:lnTo>
                  <a:lnTo>
                    <a:pt x="1348" y="1568"/>
                  </a:lnTo>
                  <a:lnTo>
                    <a:pt x="1364" y="1554"/>
                  </a:lnTo>
                  <a:lnTo>
                    <a:pt x="1368" y="1554"/>
                  </a:lnTo>
                  <a:lnTo>
                    <a:pt x="1372" y="1546"/>
                  </a:lnTo>
                  <a:lnTo>
                    <a:pt x="1378" y="1542"/>
                  </a:lnTo>
                  <a:lnTo>
                    <a:pt x="1384" y="1530"/>
                  </a:lnTo>
                  <a:lnTo>
                    <a:pt x="1390" y="1538"/>
                  </a:lnTo>
                  <a:lnTo>
                    <a:pt x="1398" y="1542"/>
                  </a:lnTo>
                  <a:lnTo>
                    <a:pt x="1398" y="1550"/>
                  </a:lnTo>
                  <a:lnTo>
                    <a:pt x="1402" y="1548"/>
                  </a:lnTo>
                  <a:lnTo>
                    <a:pt x="1416" y="1558"/>
                  </a:lnTo>
                  <a:lnTo>
                    <a:pt x="1420" y="1558"/>
                  </a:lnTo>
                  <a:lnTo>
                    <a:pt x="1422" y="1566"/>
                  </a:lnTo>
                  <a:lnTo>
                    <a:pt x="1434" y="1558"/>
                  </a:lnTo>
                  <a:lnTo>
                    <a:pt x="1424" y="1568"/>
                  </a:lnTo>
                  <a:lnTo>
                    <a:pt x="1418" y="1562"/>
                  </a:lnTo>
                  <a:lnTo>
                    <a:pt x="1404" y="1566"/>
                  </a:lnTo>
                  <a:lnTo>
                    <a:pt x="1412" y="1572"/>
                  </a:lnTo>
                  <a:lnTo>
                    <a:pt x="1392" y="1576"/>
                  </a:lnTo>
                  <a:lnTo>
                    <a:pt x="1398" y="1586"/>
                  </a:lnTo>
                  <a:lnTo>
                    <a:pt x="1392" y="1590"/>
                  </a:lnTo>
                  <a:lnTo>
                    <a:pt x="1396" y="1592"/>
                  </a:lnTo>
                  <a:lnTo>
                    <a:pt x="1402" y="1606"/>
                  </a:lnTo>
                  <a:lnTo>
                    <a:pt x="1398" y="1610"/>
                  </a:lnTo>
                  <a:lnTo>
                    <a:pt x="1416" y="1624"/>
                  </a:lnTo>
                  <a:lnTo>
                    <a:pt x="1414" y="1626"/>
                  </a:lnTo>
                  <a:close/>
                  <a:moveTo>
                    <a:pt x="1166" y="1622"/>
                  </a:moveTo>
                  <a:lnTo>
                    <a:pt x="1180" y="1626"/>
                  </a:lnTo>
                  <a:lnTo>
                    <a:pt x="1178" y="1630"/>
                  </a:lnTo>
                  <a:lnTo>
                    <a:pt x="1186" y="1636"/>
                  </a:lnTo>
                  <a:lnTo>
                    <a:pt x="1178" y="1650"/>
                  </a:lnTo>
                  <a:lnTo>
                    <a:pt x="1186" y="1654"/>
                  </a:lnTo>
                  <a:lnTo>
                    <a:pt x="1194" y="1654"/>
                  </a:lnTo>
                  <a:lnTo>
                    <a:pt x="1196" y="1666"/>
                  </a:lnTo>
                  <a:lnTo>
                    <a:pt x="1202" y="1674"/>
                  </a:lnTo>
                  <a:lnTo>
                    <a:pt x="1214" y="1676"/>
                  </a:lnTo>
                  <a:lnTo>
                    <a:pt x="1220" y="1688"/>
                  </a:lnTo>
                  <a:lnTo>
                    <a:pt x="1218" y="1698"/>
                  </a:lnTo>
                  <a:lnTo>
                    <a:pt x="1216" y="1726"/>
                  </a:lnTo>
                  <a:lnTo>
                    <a:pt x="1208" y="1722"/>
                  </a:lnTo>
                  <a:lnTo>
                    <a:pt x="1206" y="1726"/>
                  </a:lnTo>
                  <a:lnTo>
                    <a:pt x="1200" y="1728"/>
                  </a:lnTo>
                  <a:lnTo>
                    <a:pt x="1194" y="1724"/>
                  </a:lnTo>
                  <a:lnTo>
                    <a:pt x="1184" y="1714"/>
                  </a:lnTo>
                  <a:lnTo>
                    <a:pt x="1162" y="1700"/>
                  </a:lnTo>
                  <a:lnTo>
                    <a:pt x="1162" y="1694"/>
                  </a:lnTo>
                  <a:lnTo>
                    <a:pt x="1152" y="1688"/>
                  </a:lnTo>
                  <a:lnTo>
                    <a:pt x="1144" y="1678"/>
                  </a:lnTo>
                  <a:lnTo>
                    <a:pt x="1134" y="1658"/>
                  </a:lnTo>
                  <a:lnTo>
                    <a:pt x="1132" y="1652"/>
                  </a:lnTo>
                  <a:lnTo>
                    <a:pt x="1123" y="1640"/>
                  </a:lnTo>
                  <a:lnTo>
                    <a:pt x="1113" y="1634"/>
                  </a:lnTo>
                  <a:lnTo>
                    <a:pt x="1113" y="1630"/>
                  </a:lnTo>
                  <a:lnTo>
                    <a:pt x="1105" y="1610"/>
                  </a:lnTo>
                  <a:lnTo>
                    <a:pt x="1091" y="1602"/>
                  </a:lnTo>
                  <a:lnTo>
                    <a:pt x="1091" y="1596"/>
                  </a:lnTo>
                  <a:lnTo>
                    <a:pt x="1077" y="1582"/>
                  </a:lnTo>
                  <a:lnTo>
                    <a:pt x="1073" y="1582"/>
                  </a:lnTo>
                  <a:lnTo>
                    <a:pt x="1057" y="1566"/>
                  </a:lnTo>
                  <a:lnTo>
                    <a:pt x="1053" y="1554"/>
                  </a:lnTo>
                  <a:lnTo>
                    <a:pt x="1055" y="1550"/>
                  </a:lnTo>
                  <a:lnTo>
                    <a:pt x="1069" y="1560"/>
                  </a:lnTo>
                  <a:lnTo>
                    <a:pt x="1089" y="1560"/>
                  </a:lnTo>
                  <a:lnTo>
                    <a:pt x="1101" y="1572"/>
                  </a:lnTo>
                  <a:lnTo>
                    <a:pt x="1101" y="1578"/>
                  </a:lnTo>
                  <a:lnTo>
                    <a:pt x="1123" y="1590"/>
                  </a:lnTo>
                  <a:lnTo>
                    <a:pt x="1136" y="1606"/>
                  </a:lnTo>
                  <a:lnTo>
                    <a:pt x="1144" y="1604"/>
                  </a:lnTo>
                  <a:lnTo>
                    <a:pt x="1154" y="1606"/>
                  </a:lnTo>
                  <a:lnTo>
                    <a:pt x="1152" y="1614"/>
                  </a:lnTo>
                  <a:lnTo>
                    <a:pt x="1166" y="1616"/>
                  </a:lnTo>
                  <a:lnTo>
                    <a:pt x="1166" y="1622"/>
                  </a:lnTo>
                  <a:close/>
                  <a:moveTo>
                    <a:pt x="1458" y="1766"/>
                  </a:moveTo>
                  <a:lnTo>
                    <a:pt x="1466" y="1770"/>
                  </a:lnTo>
                  <a:lnTo>
                    <a:pt x="1474" y="1766"/>
                  </a:lnTo>
                  <a:lnTo>
                    <a:pt x="1490" y="1762"/>
                  </a:lnTo>
                  <a:lnTo>
                    <a:pt x="1492" y="1766"/>
                  </a:lnTo>
                  <a:lnTo>
                    <a:pt x="1496" y="1762"/>
                  </a:lnTo>
                  <a:lnTo>
                    <a:pt x="1510" y="1762"/>
                  </a:lnTo>
                  <a:lnTo>
                    <a:pt x="1510" y="1766"/>
                  </a:lnTo>
                  <a:lnTo>
                    <a:pt x="1494" y="1768"/>
                  </a:lnTo>
                  <a:lnTo>
                    <a:pt x="1490" y="1764"/>
                  </a:lnTo>
                  <a:lnTo>
                    <a:pt x="1486" y="1768"/>
                  </a:lnTo>
                  <a:lnTo>
                    <a:pt x="1480" y="1766"/>
                  </a:lnTo>
                  <a:lnTo>
                    <a:pt x="1458" y="1774"/>
                  </a:lnTo>
                  <a:lnTo>
                    <a:pt x="1430" y="1774"/>
                  </a:lnTo>
                  <a:lnTo>
                    <a:pt x="1422" y="1770"/>
                  </a:lnTo>
                  <a:lnTo>
                    <a:pt x="1434" y="1764"/>
                  </a:lnTo>
                  <a:lnTo>
                    <a:pt x="1446" y="1766"/>
                  </a:lnTo>
                  <a:lnTo>
                    <a:pt x="1454" y="1770"/>
                  </a:lnTo>
                  <a:lnTo>
                    <a:pt x="1458" y="1766"/>
                  </a:lnTo>
                  <a:close/>
                  <a:moveTo>
                    <a:pt x="1220" y="1728"/>
                  </a:moveTo>
                  <a:lnTo>
                    <a:pt x="1234" y="1730"/>
                  </a:lnTo>
                  <a:lnTo>
                    <a:pt x="1234" y="1728"/>
                  </a:lnTo>
                  <a:lnTo>
                    <a:pt x="1250" y="1734"/>
                  </a:lnTo>
                  <a:lnTo>
                    <a:pt x="1254" y="1734"/>
                  </a:lnTo>
                  <a:lnTo>
                    <a:pt x="1258" y="1742"/>
                  </a:lnTo>
                  <a:lnTo>
                    <a:pt x="1286" y="1744"/>
                  </a:lnTo>
                  <a:lnTo>
                    <a:pt x="1294" y="1736"/>
                  </a:lnTo>
                  <a:lnTo>
                    <a:pt x="1310" y="1744"/>
                  </a:lnTo>
                  <a:lnTo>
                    <a:pt x="1320" y="1744"/>
                  </a:lnTo>
                  <a:lnTo>
                    <a:pt x="1322" y="1754"/>
                  </a:lnTo>
                  <a:lnTo>
                    <a:pt x="1330" y="1756"/>
                  </a:lnTo>
                  <a:lnTo>
                    <a:pt x="1340" y="1754"/>
                  </a:lnTo>
                  <a:lnTo>
                    <a:pt x="1348" y="1758"/>
                  </a:lnTo>
                  <a:lnTo>
                    <a:pt x="1346" y="1766"/>
                  </a:lnTo>
                  <a:lnTo>
                    <a:pt x="1350" y="1772"/>
                  </a:lnTo>
                  <a:lnTo>
                    <a:pt x="1332" y="1766"/>
                  </a:lnTo>
                  <a:lnTo>
                    <a:pt x="1328" y="1764"/>
                  </a:lnTo>
                  <a:lnTo>
                    <a:pt x="1320" y="1766"/>
                  </a:lnTo>
                  <a:lnTo>
                    <a:pt x="1306" y="1764"/>
                  </a:lnTo>
                  <a:lnTo>
                    <a:pt x="1306" y="1766"/>
                  </a:lnTo>
                  <a:lnTo>
                    <a:pt x="1286" y="1762"/>
                  </a:lnTo>
                  <a:lnTo>
                    <a:pt x="1270" y="1756"/>
                  </a:lnTo>
                  <a:lnTo>
                    <a:pt x="1254" y="1758"/>
                  </a:lnTo>
                  <a:lnTo>
                    <a:pt x="1240" y="1752"/>
                  </a:lnTo>
                  <a:lnTo>
                    <a:pt x="1226" y="1750"/>
                  </a:lnTo>
                  <a:lnTo>
                    <a:pt x="1226" y="1744"/>
                  </a:lnTo>
                  <a:lnTo>
                    <a:pt x="1210" y="1742"/>
                  </a:lnTo>
                  <a:lnTo>
                    <a:pt x="1216" y="1736"/>
                  </a:lnTo>
                  <a:lnTo>
                    <a:pt x="1220" y="1728"/>
                  </a:lnTo>
                  <a:close/>
                  <a:moveTo>
                    <a:pt x="1456" y="1642"/>
                  </a:moveTo>
                  <a:lnTo>
                    <a:pt x="1466" y="1650"/>
                  </a:lnTo>
                  <a:lnTo>
                    <a:pt x="1484" y="1650"/>
                  </a:lnTo>
                  <a:lnTo>
                    <a:pt x="1480" y="1656"/>
                  </a:lnTo>
                  <a:lnTo>
                    <a:pt x="1484" y="1664"/>
                  </a:lnTo>
                  <a:lnTo>
                    <a:pt x="1474" y="1662"/>
                  </a:lnTo>
                  <a:lnTo>
                    <a:pt x="1474" y="1654"/>
                  </a:lnTo>
                  <a:lnTo>
                    <a:pt x="1468" y="1662"/>
                  </a:lnTo>
                  <a:lnTo>
                    <a:pt x="1458" y="1668"/>
                  </a:lnTo>
                  <a:lnTo>
                    <a:pt x="1452" y="1666"/>
                  </a:lnTo>
                  <a:lnTo>
                    <a:pt x="1466" y="1684"/>
                  </a:lnTo>
                  <a:lnTo>
                    <a:pt x="1466" y="1692"/>
                  </a:lnTo>
                  <a:lnTo>
                    <a:pt x="1476" y="1702"/>
                  </a:lnTo>
                  <a:lnTo>
                    <a:pt x="1478" y="1694"/>
                  </a:lnTo>
                  <a:lnTo>
                    <a:pt x="1482" y="1702"/>
                  </a:lnTo>
                  <a:lnTo>
                    <a:pt x="1474" y="1706"/>
                  </a:lnTo>
                  <a:lnTo>
                    <a:pt x="1464" y="1708"/>
                  </a:lnTo>
                  <a:lnTo>
                    <a:pt x="1462" y="1712"/>
                  </a:lnTo>
                  <a:lnTo>
                    <a:pt x="1454" y="1710"/>
                  </a:lnTo>
                  <a:lnTo>
                    <a:pt x="1456" y="1700"/>
                  </a:lnTo>
                  <a:lnTo>
                    <a:pt x="1446" y="1692"/>
                  </a:lnTo>
                  <a:lnTo>
                    <a:pt x="1448" y="1680"/>
                  </a:lnTo>
                  <a:lnTo>
                    <a:pt x="1444" y="1678"/>
                  </a:lnTo>
                  <a:lnTo>
                    <a:pt x="1434" y="1684"/>
                  </a:lnTo>
                  <a:lnTo>
                    <a:pt x="1438" y="1688"/>
                  </a:lnTo>
                  <a:lnTo>
                    <a:pt x="1438" y="1710"/>
                  </a:lnTo>
                  <a:lnTo>
                    <a:pt x="1436" y="1722"/>
                  </a:lnTo>
                  <a:lnTo>
                    <a:pt x="1426" y="1724"/>
                  </a:lnTo>
                  <a:lnTo>
                    <a:pt x="1422" y="1720"/>
                  </a:lnTo>
                  <a:lnTo>
                    <a:pt x="1426" y="1704"/>
                  </a:lnTo>
                  <a:lnTo>
                    <a:pt x="1422" y="1690"/>
                  </a:lnTo>
                  <a:lnTo>
                    <a:pt x="1414" y="1694"/>
                  </a:lnTo>
                  <a:lnTo>
                    <a:pt x="1414" y="1682"/>
                  </a:lnTo>
                  <a:lnTo>
                    <a:pt x="1422" y="1670"/>
                  </a:lnTo>
                  <a:lnTo>
                    <a:pt x="1422" y="1658"/>
                  </a:lnTo>
                  <a:lnTo>
                    <a:pt x="1428" y="1648"/>
                  </a:lnTo>
                  <a:lnTo>
                    <a:pt x="1428" y="1636"/>
                  </a:lnTo>
                  <a:lnTo>
                    <a:pt x="1432" y="1628"/>
                  </a:lnTo>
                  <a:lnTo>
                    <a:pt x="1440" y="1628"/>
                  </a:lnTo>
                  <a:lnTo>
                    <a:pt x="1446" y="1618"/>
                  </a:lnTo>
                  <a:lnTo>
                    <a:pt x="1454" y="1622"/>
                  </a:lnTo>
                  <a:lnTo>
                    <a:pt x="1490" y="1626"/>
                  </a:lnTo>
                  <a:lnTo>
                    <a:pt x="1502" y="1622"/>
                  </a:lnTo>
                  <a:lnTo>
                    <a:pt x="1500" y="1618"/>
                  </a:lnTo>
                  <a:lnTo>
                    <a:pt x="1512" y="1608"/>
                  </a:lnTo>
                  <a:lnTo>
                    <a:pt x="1506" y="1624"/>
                  </a:lnTo>
                  <a:lnTo>
                    <a:pt x="1498" y="1634"/>
                  </a:lnTo>
                  <a:lnTo>
                    <a:pt x="1480" y="1634"/>
                  </a:lnTo>
                  <a:lnTo>
                    <a:pt x="1478" y="1632"/>
                  </a:lnTo>
                  <a:lnTo>
                    <a:pt x="1458" y="1632"/>
                  </a:lnTo>
                  <a:lnTo>
                    <a:pt x="1438" y="1632"/>
                  </a:lnTo>
                  <a:lnTo>
                    <a:pt x="1432" y="1642"/>
                  </a:lnTo>
                  <a:lnTo>
                    <a:pt x="1434" y="1650"/>
                  </a:lnTo>
                  <a:lnTo>
                    <a:pt x="1442" y="1660"/>
                  </a:lnTo>
                  <a:lnTo>
                    <a:pt x="1448" y="1660"/>
                  </a:lnTo>
                  <a:lnTo>
                    <a:pt x="1456" y="1652"/>
                  </a:lnTo>
                  <a:lnTo>
                    <a:pt x="1456" y="1642"/>
                  </a:lnTo>
                  <a:close/>
                  <a:moveTo>
                    <a:pt x="1544" y="1640"/>
                  </a:moveTo>
                  <a:lnTo>
                    <a:pt x="1542" y="1634"/>
                  </a:lnTo>
                  <a:lnTo>
                    <a:pt x="1546" y="1612"/>
                  </a:lnTo>
                  <a:lnTo>
                    <a:pt x="1556" y="1602"/>
                  </a:lnTo>
                  <a:lnTo>
                    <a:pt x="1564" y="1602"/>
                  </a:lnTo>
                  <a:lnTo>
                    <a:pt x="1558" y="1608"/>
                  </a:lnTo>
                  <a:lnTo>
                    <a:pt x="1554" y="1604"/>
                  </a:lnTo>
                  <a:lnTo>
                    <a:pt x="1550" y="1612"/>
                  </a:lnTo>
                  <a:lnTo>
                    <a:pt x="1554" y="1616"/>
                  </a:lnTo>
                  <a:lnTo>
                    <a:pt x="1548" y="1624"/>
                  </a:lnTo>
                  <a:lnTo>
                    <a:pt x="1550" y="1626"/>
                  </a:lnTo>
                  <a:lnTo>
                    <a:pt x="1560" y="1616"/>
                  </a:lnTo>
                  <a:lnTo>
                    <a:pt x="1564" y="1616"/>
                  </a:lnTo>
                  <a:lnTo>
                    <a:pt x="1564" y="1622"/>
                  </a:lnTo>
                  <a:lnTo>
                    <a:pt x="1558" y="1626"/>
                  </a:lnTo>
                  <a:lnTo>
                    <a:pt x="1566" y="1636"/>
                  </a:lnTo>
                  <a:lnTo>
                    <a:pt x="1552" y="1632"/>
                  </a:lnTo>
                  <a:lnTo>
                    <a:pt x="1552" y="1640"/>
                  </a:lnTo>
                  <a:lnTo>
                    <a:pt x="1558" y="1654"/>
                  </a:lnTo>
                  <a:lnTo>
                    <a:pt x="1544" y="1640"/>
                  </a:lnTo>
                  <a:close/>
                  <a:moveTo>
                    <a:pt x="1498" y="1462"/>
                  </a:moveTo>
                  <a:lnTo>
                    <a:pt x="1502" y="1468"/>
                  </a:lnTo>
                  <a:lnTo>
                    <a:pt x="1506" y="1464"/>
                  </a:lnTo>
                  <a:lnTo>
                    <a:pt x="1506" y="1462"/>
                  </a:lnTo>
                  <a:lnTo>
                    <a:pt x="1496" y="1450"/>
                  </a:lnTo>
                  <a:lnTo>
                    <a:pt x="1510" y="1448"/>
                  </a:lnTo>
                  <a:lnTo>
                    <a:pt x="1514" y="1454"/>
                  </a:lnTo>
                  <a:lnTo>
                    <a:pt x="1516" y="1468"/>
                  </a:lnTo>
                  <a:lnTo>
                    <a:pt x="1508" y="1468"/>
                  </a:lnTo>
                  <a:lnTo>
                    <a:pt x="1510" y="1486"/>
                  </a:lnTo>
                  <a:lnTo>
                    <a:pt x="1502" y="1486"/>
                  </a:lnTo>
                  <a:lnTo>
                    <a:pt x="1496" y="1494"/>
                  </a:lnTo>
                  <a:lnTo>
                    <a:pt x="1490" y="1494"/>
                  </a:lnTo>
                  <a:lnTo>
                    <a:pt x="1494" y="1486"/>
                  </a:lnTo>
                  <a:lnTo>
                    <a:pt x="1504" y="1482"/>
                  </a:lnTo>
                  <a:lnTo>
                    <a:pt x="1502" y="1472"/>
                  </a:lnTo>
                  <a:lnTo>
                    <a:pt x="1498" y="1478"/>
                  </a:lnTo>
                  <a:lnTo>
                    <a:pt x="1498" y="1462"/>
                  </a:lnTo>
                  <a:close/>
                  <a:moveTo>
                    <a:pt x="1494" y="1542"/>
                  </a:moveTo>
                  <a:lnTo>
                    <a:pt x="1492" y="1532"/>
                  </a:lnTo>
                  <a:lnTo>
                    <a:pt x="1496" y="1528"/>
                  </a:lnTo>
                  <a:lnTo>
                    <a:pt x="1488" y="1522"/>
                  </a:lnTo>
                  <a:lnTo>
                    <a:pt x="1474" y="1530"/>
                  </a:lnTo>
                  <a:lnTo>
                    <a:pt x="1474" y="1522"/>
                  </a:lnTo>
                  <a:lnTo>
                    <a:pt x="1470" y="1522"/>
                  </a:lnTo>
                  <a:lnTo>
                    <a:pt x="1464" y="1534"/>
                  </a:lnTo>
                  <a:lnTo>
                    <a:pt x="1462" y="1534"/>
                  </a:lnTo>
                  <a:lnTo>
                    <a:pt x="1466" y="1518"/>
                  </a:lnTo>
                  <a:lnTo>
                    <a:pt x="1476" y="1516"/>
                  </a:lnTo>
                  <a:lnTo>
                    <a:pt x="1478" y="1510"/>
                  </a:lnTo>
                  <a:lnTo>
                    <a:pt x="1488" y="1510"/>
                  </a:lnTo>
                  <a:lnTo>
                    <a:pt x="1490" y="1516"/>
                  </a:lnTo>
                  <a:lnTo>
                    <a:pt x="1496" y="1514"/>
                  </a:lnTo>
                  <a:lnTo>
                    <a:pt x="1498" y="1510"/>
                  </a:lnTo>
                  <a:lnTo>
                    <a:pt x="1504" y="1510"/>
                  </a:lnTo>
                  <a:lnTo>
                    <a:pt x="1504" y="1502"/>
                  </a:lnTo>
                  <a:lnTo>
                    <a:pt x="1510" y="1506"/>
                  </a:lnTo>
                  <a:lnTo>
                    <a:pt x="1516" y="1502"/>
                  </a:lnTo>
                  <a:lnTo>
                    <a:pt x="1514" y="1492"/>
                  </a:lnTo>
                  <a:lnTo>
                    <a:pt x="1518" y="1476"/>
                  </a:lnTo>
                  <a:lnTo>
                    <a:pt x="1518" y="1490"/>
                  </a:lnTo>
                  <a:lnTo>
                    <a:pt x="1524" y="1490"/>
                  </a:lnTo>
                  <a:lnTo>
                    <a:pt x="1522" y="1496"/>
                  </a:lnTo>
                  <a:lnTo>
                    <a:pt x="1530" y="1514"/>
                  </a:lnTo>
                  <a:lnTo>
                    <a:pt x="1532" y="1530"/>
                  </a:lnTo>
                  <a:lnTo>
                    <a:pt x="1526" y="1538"/>
                  </a:lnTo>
                  <a:lnTo>
                    <a:pt x="1526" y="1544"/>
                  </a:lnTo>
                  <a:lnTo>
                    <a:pt x="1520" y="1528"/>
                  </a:lnTo>
                  <a:lnTo>
                    <a:pt x="1514" y="1534"/>
                  </a:lnTo>
                  <a:lnTo>
                    <a:pt x="1518" y="1550"/>
                  </a:lnTo>
                  <a:lnTo>
                    <a:pt x="1512" y="1558"/>
                  </a:lnTo>
                  <a:lnTo>
                    <a:pt x="1510" y="1552"/>
                  </a:lnTo>
                  <a:lnTo>
                    <a:pt x="1496" y="1546"/>
                  </a:lnTo>
                  <a:lnTo>
                    <a:pt x="1494" y="1542"/>
                  </a:lnTo>
                  <a:close/>
                  <a:moveTo>
                    <a:pt x="1424" y="1466"/>
                  </a:moveTo>
                  <a:lnTo>
                    <a:pt x="1428" y="1466"/>
                  </a:lnTo>
                  <a:lnTo>
                    <a:pt x="1430" y="1454"/>
                  </a:lnTo>
                  <a:lnTo>
                    <a:pt x="1436" y="1458"/>
                  </a:lnTo>
                  <a:lnTo>
                    <a:pt x="1426" y="1468"/>
                  </a:lnTo>
                  <a:lnTo>
                    <a:pt x="1428" y="1480"/>
                  </a:lnTo>
                  <a:lnTo>
                    <a:pt x="1414" y="1492"/>
                  </a:lnTo>
                  <a:lnTo>
                    <a:pt x="1406" y="1500"/>
                  </a:lnTo>
                  <a:lnTo>
                    <a:pt x="1390" y="1512"/>
                  </a:lnTo>
                  <a:lnTo>
                    <a:pt x="1396" y="1502"/>
                  </a:lnTo>
                  <a:lnTo>
                    <a:pt x="1402" y="1500"/>
                  </a:lnTo>
                  <a:lnTo>
                    <a:pt x="1414" y="1486"/>
                  </a:lnTo>
                  <a:lnTo>
                    <a:pt x="1420" y="1480"/>
                  </a:lnTo>
                  <a:lnTo>
                    <a:pt x="1420" y="1474"/>
                  </a:lnTo>
                  <a:lnTo>
                    <a:pt x="1424" y="1466"/>
                  </a:lnTo>
                  <a:close/>
                  <a:moveTo>
                    <a:pt x="1492" y="1432"/>
                  </a:moveTo>
                  <a:lnTo>
                    <a:pt x="1494" y="1426"/>
                  </a:lnTo>
                  <a:lnTo>
                    <a:pt x="1498" y="1428"/>
                  </a:lnTo>
                  <a:lnTo>
                    <a:pt x="1490" y="1440"/>
                  </a:lnTo>
                  <a:lnTo>
                    <a:pt x="1490" y="1454"/>
                  </a:lnTo>
                  <a:lnTo>
                    <a:pt x="1494" y="1456"/>
                  </a:lnTo>
                  <a:lnTo>
                    <a:pt x="1494" y="1462"/>
                  </a:lnTo>
                  <a:lnTo>
                    <a:pt x="1484" y="1454"/>
                  </a:lnTo>
                  <a:lnTo>
                    <a:pt x="1480" y="1458"/>
                  </a:lnTo>
                  <a:lnTo>
                    <a:pt x="1482" y="1442"/>
                  </a:lnTo>
                  <a:lnTo>
                    <a:pt x="1480" y="1434"/>
                  </a:lnTo>
                  <a:lnTo>
                    <a:pt x="1470" y="1428"/>
                  </a:lnTo>
                  <a:lnTo>
                    <a:pt x="1470" y="1440"/>
                  </a:lnTo>
                  <a:lnTo>
                    <a:pt x="1466" y="1434"/>
                  </a:lnTo>
                  <a:lnTo>
                    <a:pt x="1462" y="1438"/>
                  </a:lnTo>
                  <a:lnTo>
                    <a:pt x="1464" y="1430"/>
                  </a:lnTo>
                  <a:lnTo>
                    <a:pt x="1458" y="1426"/>
                  </a:lnTo>
                  <a:lnTo>
                    <a:pt x="1448" y="1434"/>
                  </a:lnTo>
                  <a:lnTo>
                    <a:pt x="1440" y="1424"/>
                  </a:lnTo>
                  <a:lnTo>
                    <a:pt x="1446" y="1418"/>
                  </a:lnTo>
                  <a:lnTo>
                    <a:pt x="1440" y="1414"/>
                  </a:lnTo>
                  <a:lnTo>
                    <a:pt x="1440" y="1418"/>
                  </a:lnTo>
                  <a:lnTo>
                    <a:pt x="1432" y="1414"/>
                  </a:lnTo>
                  <a:lnTo>
                    <a:pt x="1428" y="1398"/>
                  </a:lnTo>
                  <a:lnTo>
                    <a:pt x="1428" y="1390"/>
                  </a:lnTo>
                  <a:lnTo>
                    <a:pt x="1436" y="1396"/>
                  </a:lnTo>
                  <a:lnTo>
                    <a:pt x="1436" y="1372"/>
                  </a:lnTo>
                  <a:lnTo>
                    <a:pt x="1440" y="1356"/>
                  </a:lnTo>
                  <a:lnTo>
                    <a:pt x="1450" y="1350"/>
                  </a:lnTo>
                  <a:lnTo>
                    <a:pt x="1452" y="1344"/>
                  </a:lnTo>
                  <a:lnTo>
                    <a:pt x="1460" y="1340"/>
                  </a:lnTo>
                  <a:lnTo>
                    <a:pt x="1460" y="1352"/>
                  </a:lnTo>
                  <a:lnTo>
                    <a:pt x="1448" y="1354"/>
                  </a:lnTo>
                  <a:lnTo>
                    <a:pt x="1462" y="1360"/>
                  </a:lnTo>
                  <a:lnTo>
                    <a:pt x="1466" y="1356"/>
                  </a:lnTo>
                  <a:lnTo>
                    <a:pt x="1464" y="1370"/>
                  </a:lnTo>
                  <a:lnTo>
                    <a:pt x="1470" y="1378"/>
                  </a:lnTo>
                  <a:lnTo>
                    <a:pt x="1466" y="1390"/>
                  </a:lnTo>
                  <a:lnTo>
                    <a:pt x="1456" y="1398"/>
                  </a:lnTo>
                  <a:lnTo>
                    <a:pt x="1452" y="1406"/>
                  </a:lnTo>
                  <a:lnTo>
                    <a:pt x="1458" y="1416"/>
                  </a:lnTo>
                  <a:lnTo>
                    <a:pt x="1460" y="1410"/>
                  </a:lnTo>
                  <a:lnTo>
                    <a:pt x="1468" y="1416"/>
                  </a:lnTo>
                  <a:lnTo>
                    <a:pt x="1470" y="1422"/>
                  </a:lnTo>
                  <a:lnTo>
                    <a:pt x="1478" y="1426"/>
                  </a:lnTo>
                  <a:lnTo>
                    <a:pt x="1488" y="1428"/>
                  </a:lnTo>
                  <a:lnTo>
                    <a:pt x="1492" y="1432"/>
                  </a:lnTo>
                  <a:close/>
                  <a:moveTo>
                    <a:pt x="1786" y="757"/>
                  </a:moveTo>
                  <a:lnTo>
                    <a:pt x="1782" y="775"/>
                  </a:lnTo>
                  <a:lnTo>
                    <a:pt x="1790" y="787"/>
                  </a:lnTo>
                  <a:lnTo>
                    <a:pt x="1792" y="807"/>
                  </a:lnTo>
                  <a:lnTo>
                    <a:pt x="1800" y="827"/>
                  </a:lnTo>
                  <a:lnTo>
                    <a:pt x="1784" y="825"/>
                  </a:lnTo>
                  <a:lnTo>
                    <a:pt x="1774" y="851"/>
                  </a:lnTo>
                  <a:lnTo>
                    <a:pt x="1774" y="857"/>
                  </a:lnTo>
                  <a:lnTo>
                    <a:pt x="1782" y="865"/>
                  </a:lnTo>
                  <a:lnTo>
                    <a:pt x="1786" y="879"/>
                  </a:lnTo>
                  <a:lnTo>
                    <a:pt x="1772" y="877"/>
                  </a:lnTo>
                  <a:lnTo>
                    <a:pt x="1766" y="891"/>
                  </a:lnTo>
                  <a:lnTo>
                    <a:pt x="1762" y="879"/>
                  </a:lnTo>
                  <a:lnTo>
                    <a:pt x="1766" y="869"/>
                  </a:lnTo>
                  <a:lnTo>
                    <a:pt x="1766" y="859"/>
                  </a:lnTo>
                  <a:lnTo>
                    <a:pt x="1768" y="845"/>
                  </a:lnTo>
                  <a:lnTo>
                    <a:pt x="1764" y="837"/>
                  </a:lnTo>
                  <a:lnTo>
                    <a:pt x="1768" y="819"/>
                  </a:lnTo>
                  <a:lnTo>
                    <a:pt x="1766" y="801"/>
                  </a:lnTo>
                  <a:lnTo>
                    <a:pt x="1770" y="791"/>
                  </a:lnTo>
                  <a:lnTo>
                    <a:pt x="1760" y="777"/>
                  </a:lnTo>
                  <a:lnTo>
                    <a:pt x="1760" y="765"/>
                  </a:lnTo>
                  <a:lnTo>
                    <a:pt x="1764" y="751"/>
                  </a:lnTo>
                  <a:lnTo>
                    <a:pt x="1762" y="745"/>
                  </a:lnTo>
                  <a:lnTo>
                    <a:pt x="1770" y="745"/>
                  </a:lnTo>
                  <a:lnTo>
                    <a:pt x="1778" y="737"/>
                  </a:lnTo>
                  <a:lnTo>
                    <a:pt x="1770" y="725"/>
                  </a:lnTo>
                  <a:lnTo>
                    <a:pt x="1776" y="723"/>
                  </a:lnTo>
                  <a:lnTo>
                    <a:pt x="1780" y="729"/>
                  </a:lnTo>
                  <a:lnTo>
                    <a:pt x="1778" y="735"/>
                  </a:lnTo>
                  <a:lnTo>
                    <a:pt x="1786" y="749"/>
                  </a:lnTo>
                  <a:lnTo>
                    <a:pt x="1786" y="757"/>
                  </a:lnTo>
                  <a:close/>
                  <a:moveTo>
                    <a:pt x="1816" y="192"/>
                  </a:moveTo>
                  <a:lnTo>
                    <a:pt x="1802" y="206"/>
                  </a:lnTo>
                  <a:lnTo>
                    <a:pt x="1778" y="204"/>
                  </a:lnTo>
                  <a:lnTo>
                    <a:pt x="1774" y="196"/>
                  </a:lnTo>
                  <a:lnTo>
                    <a:pt x="1780" y="186"/>
                  </a:lnTo>
                  <a:lnTo>
                    <a:pt x="1770" y="186"/>
                  </a:lnTo>
                  <a:lnTo>
                    <a:pt x="1766" y="192"/>
                  </a:lnTo>
                  <a:lnTo>
                    <a:pt x="1774" y="206"/>
                  </a:lnTo>
                  <a:lnTo>
                    <a:pt x="1792" y="210"/>
                  </a:lnTo>
                  <a:lnTo>
                    <a:pt x="1770" y="214"/>
                  </a:lnTo>
                  <a:lnTo>
                    <a:pt x="1762" y="208"/>
                  </a:lnTo>
                  <a:lnTo>
                    <a:pt x="1736" y="214"/>
                  </a:lnTo>
                  <a:lnTo>
                    <a:pt x="1728" y="210"/>
                  </a:lnTo>
                  <a:lnTo>
                    <a:pt x="1720" y="218"/>
                  </a:lnTo>
                  <a:lnTo>
                    <a:pt x="1702" y="212"/>
                  </a:lnTo>
                  <a:lnTo>
                    <a:pt x="1688" y="196"/>
                  </a:lnTo>
                  <a:lnTo>
                    <a:pt x="1696" y="198"/>
                  </a:lnTo>
                  <a:lnTo>
                    <a:pt x="1692" y="188"/>
                  </a:lnTo>
                  <a:lnTo>
                    <a:pt x="1700" y="184"/>
                  </a:lnTo>
                  <a:lnTo>
                    <a:pt x="1696" y="178"/>
                  </a:lnTo>
                  <a:lnTo>
                    <a:pt x="1718" y="170"/>
                  </a:lnTo>
                  <a:lnTo>
                    <a:pt x="1732" y="180"/>
                  </a:lnTo>
                  <a:lnTo>
                    <a:pt x="1750" y="188"/>
                  </a:lnTo>
                  <a:lnTo>
                    <a:pt x="1750" y="176"/>
                  </a:lnTo>
                  <a:lnTo>
                    <a:pt x="1756" y="172"/>
                  </a:lnTo>
                  <a:lnTo>
                    <a:pt x="1774" y="182"/>
                  </a:lnTo>
                  <a:lnTo>
                    <a:pt x="1794" y="182"/>
                  </a:lnTo>
                  <a:lnTo>
                    <a:pt x="1816" y="192"/>
                  </a:lnTo>
                  <a:close/>
                  <a:moveTo>
                    <a:pt x="1162" y="64"/>
                  </a:moveTo>
                  <a:lnTo>
                    <a:pt x="1172" y="70"/>
                  </a:lnTo>
                  <a:lnTo>
                    <a:pt x="1172" y="78"/>
                  </a:lnTo>
                  <a:lnTo>
                    <a:pt x="1186" y="74"/>
                  </a:lnTo>
                  <a:lnTo>
                    <a:pt x="1196" y="84"/>
                  </a:lnTo>
                  <a:lnTo>
                    <a:pt x="1206" y="86"/>
                  </a:lnTo>
                  <a:lnTo>
                    <a:pt x="1210" y="96"/>
                  </a:lnTo>
                  <a:lnTo>
                    <a:pt x="1200" y="102"/>
                  </a:lnTo>
                  <a:lnTo>
                    <a:pt x="1184" y="104"/>
                  </a:lnTo>
                  <a:lnTo>
                    <a:pt x="1146" y="108"/>
                  </a:lnTo>
                  <a:lnTo>
                    <a:pt x="1128" y="114"/>
                  </a:lnTo>
                  <a:lnTo>
                    <a:pt x="1115" y="112"/>
                  </a:lnTo>
                  <a:lnTo>
                    <a:pt x="1144" y="76"/>
                  </a:lnTo>
                  <a:lnTo>
                    <a:pt x="1162" y="64"/>
                  </a:lnTo>
                  <a:close/>
                  <a:moveTo>
                    <a:pt x="1009" y="68"/>
                  </a:moveTo>
                  <a:lnTo>
                    <a:pt x="1039" y="54"/>
                  </a:lnTo>
                  <a:lnTo>
                    <a:pt x="1051" y="42"/>
                  </a:lnTo>
                  <a:lnTo>
                    <a:pt x="1091" y="40"/>
                  </a:lnTo>
                  <a:lnTo>
                    <a:pt x="1103" y="50"/>
                  </a:lnTo>
                  <a:lnTo>
                    <a:pt x="1105" y="44"/>
                  </a:lnTo>
                  <a:lnTo>
                    <a:pt x="1115" y="44"/>
                  </a:lnTo>
                  <a:lnTo>
                    <a:pt x="1130" y="56"/>
                  </a:lnTo>
                  <a:lnTo>
                    <a:pt x="1121" y="70"/>
                  </a:lnTo>
                  <a:lnTo>
                    <a:pt x="1113" y="70"/>
                  </a:lnTo>
                  <a:lnTo>
                    <a:pt x="1126" y="80"/>
                  </a:lnTo>
                  <a:lnTo>
                    <a:pt x="1117" y="86"/>
                  </a:lnTo>
                  <a:lnTo>
                    <a:pt x="1093" y="86"/>
                  </a:lnTo>
                  <a:lnTo>
                    <a:pt x="1079" y="80"/>
                  </a:lnTo>
                  <a:lnTo>
                    <a:pt x="1051" y="78"/>
                  </a:lnTo>
                  <a:lnTo>
                    <a:pt x="1041" y="72"/>
                  </a:lnTo>
                  <a:lnTo>
                    <a:pt x="1033" y="60"/>
                  </a:lnTo>
                  <a:lnTo>
                    <a:pt x="1017" y="68"/>
                  </a:lnTo>
                  <a:lnTo>
                    <a:pt x="1015" y="76"/>
                  </a:lnTo>
                  <a:lnTo>
                    <a:pt x="1009" y="68"/>
                  </a:lnTo>
                  <a:close/>
                  <a:moveTo>
                    <a:pt x="1081" y="14"/>
                  </a:moveTo>
                  <a:lnTo>
                    <a:pt x="1095" y="20"/>
                  </a:lnTo>
                  <a:lnTo>
                    <a:pt x="1085" y="24"/>
                  </a:lnTo>
                  <a:lnTo>
                    <a:pt x="1085" y="38"/>
                  </a:lnTo>
                  <a:lnTo>
                    <a:pt x="1045" y="40"/>
                  </a:lnTo>
                  <a:lnTo>
                    <a:pt x="1039" y="44"/>
                  </a:lnTo>
                  <a:lnTo>
                    <a:pt x="1031" y="46"/>
                  </a:lnTo>
                  <a:lnTo>
                    <a:pt x="999" y="36"/>
                  </a:lnTo>
                  <a:lnTo>
                    <a:pt x="1005" y="28"/>
                  </a:lnTo>
                  <a:lnTo>
                    <a:pt x="1017" y="28"/>
                  </a:lnTo>
                  <a:lnTo>
                    <a:pt x="1025" y="18"/>
                  </a:lnTo>
                  <a:lnTo>
                    <a:pt x="1013" y="18"/>
                  </a:lnTo>
                  <a:lnTo>
                    <a:pt x="1021" y="10"/>
                  </a:lnTo>
                  <a:lnTo>
                    <a:pt x="1049" y="4"/>
                  </a:lnTo>
                  <a:lnTo>
                    <a:pt x="1063" y="0"/>
                  </a:lnTo>
                  <a:lnTo>
                    <a:pt x="1081" y="14"/>
                  </a:lnTo>
                  <a:close/>
                  <a:moveTo>
                    <a:pt x="1522" y="1768"/>
                  </a:moveTo>
                  <a:lnTo>
                    <a:pt x="1530" y="1768"/>
                  </a:lnTo>
                  <a:lnTo>
                    <a:pt x="1542" y="1762"/>
                  </a:lnTo>
                  <a:lnTo>
                    <a:pt x="1548" y="1762"/>
                  </a:lnTo>
                  <a:lnTo>
                    <a:pt x="1538" y="1770"/>
                  </a:lnTo>
                  <a:lnTo>
                    <a:pt x="1516" y="1778"/>
                  </a:lnTo>
                  <a:lnTo>
                    <a:pt x="1508" y="1782"/>
                  </a:lnTo>
                  <a:lnTo>
                    <a:pt x="1498" y="1794"/>
                  </a:lnTo>
                  <a:lnTo>
                    <a:pt x="1484" y="1796"/>
                  </a:lnTo>
                  <a:lnTo>
                    <a:pt x="1484" y="1800"/>
                  </a:lnTo>
                  <a:lnTo>
                    <a:pt x="1474" y="1804"/>
                  </a:lnTo>
                  <a:lnTo>
                    <a:pt x="1482" y="1798"/>
                  </a:lnTo>
                  <a:lnTo>
                    <a:pt x="1488" y="1784"/>
                  </a:lnTo>
                  <a:lnTo>
                    <a:pt x="1506" y="1774"/>
                  </a:lnTo>
                  <a:lnTo>
                    <a:pt x="1518" y="1762"/>
                  </a:lnTo>
                  <a:lnTo>
                    <a:pt x="1522" y="1768"/>
                  </a:lnTo>
                  <a:close/>
                  <a:moveTo>
                    <a:pt x="1766" y="1009"/>
                  </a:moveTo>
                  <a:lnTo>
                    <a:pt x="1762" y="1017"/>
                  </a:lnTo>
                  <a:lnTo>
                    <a:pt x="1758" y="1023"/>
                  </a:lnTo>
                  <a:lnTo>
                    <a:pt x="1758" y="1031"/>
                  </a:lnTo>
                  <a:lnTo>
                    <a:pt x="1752" y="1029"/>
                  </a:lnTo>
                  <a:lnTo>
                    <a:pt x="1750" y="1037"/>
                  </a:lnTo>
                  <a:lnTo>
                    <a:pt x="1750" y="1047"/>
                  </a:lnTo>
                  <a:lnTo>
                    <a:pt x="1744" y="1065"/>
                  </a:lnTo>
                  <a:lnTo>
                    <a:pt x="1748" y="1075"/>
                  </a:lnTo>
                  <a:lnTo>
                    <a:pt x="1742" y="1077"/>
                  </a:lnTo>
                  <a:lnTo>
                    <a:pt x="1742" y="1085"/>
                  </a:lnTo>
                  <a:lnTo>
                    <a:pt x="1734" y="1089"/>
                  </a:lnTo>
                  <a:lnTo>
                    <a:pt x="1732" y="1077"/>
                  </a:lnTo>
                  <a:lnTo>
                    <a:pt x="1726" y="1091"/>
                  </a:lnTo>
                  <a:lnTo>
                    <a:pt x="1718" y="1095"/>
                  </a:lnTo>
                  <a:lnTo>
                    <a:pt x="1718" y="1085"/>
                  </a:lnTo>
                  <a:lnTo>
                    <a:pt x="1708" y="1093"/>
                  </a:lnTo>
                  <a:lnTo>
                    <a:pt x="1688" y="1095"/>
                  </a:lnTo>
                  <a:lnTo>
                    <a:pt x="1688" y="1099"/>
                  </a:lnTo>
                  <a:lnTo>
                    <a:pt x="1678" y="1103"/>
                  </a:lnTo>
                  <a:lnTo>
                    <a:pt x="1674" y="1111"/>
                  </a:lnTo>
                  <a:lnTo>
                    <a:pt x="1666" y="1113"/>
                  </a:lnTo>
                  <a:lnTo>
                    <a:pt x="1660" y="1107"/>
                  </a:lnTo>
                  <a:lnTo>
                    <a:pt x="1662" y="1093"/>
                  </a:lnTo>
                  <a:lnTo>
                    <a:pt x="1650" y="1093"/>
                  </a:lnTo>
                  <a:lnTo>
                    <a:pt x="1632" y="1099"/>
                  </a:lnTo>
                  <a:lnTo>
                    <a:pt x="1622" y="1101"/>
                  </a:lnTo>
                  <a:lnTo>
                    <a:pt x="1618" y="1109"/>
                  </a:lnTo>
                  <a:lnTo>
                    <a:pt x="1610" y="1103"/>
                  </a:lnTo>
                  <a:lnTo>
                    <a:pt x="1602" y="1105"/>
                  </a:lnTo>
                  <a:lnTo>
                    <a:pt x="1596" y="1103"/>
                  </a:lnTo>
                  <a:lnTo>
                    <a:pt x="1598" y="1097"/>
                  </a:lnTo>
                  <a:lnTo>
                    <a:pt x="1604" y="1097"/>
                  </a:lnTo>
                  <a:lnTo>
                    <a:pt x="1630" y="1077"/>
                  </a:lnTo>
                  <a:lnTo>
                    <a:pt x="1634" y="1079"/>
                  </a:lnTo>
                  <a:lnTo>
                    <a:pt x="1652" y="1077"/>
                  </a:lnTo>
                  <a:lnTo>
                    <a:pt x="1672" y="1079"/>
                  </a:lnTo>
                  <a:lnTo>
                    <a:pt x="1674" y="1071"/>
                  </a:lnTo>
                  <a:lnTo>
                    <a:pt x="1686" y="1055"/>
                  </a:lnTo>
                  <a:lnTo>
                    <a:pt x="1686" y="1047"/>
                  </a:lnTo>
                  <a:lnTo>
                    <a:pt x="1694" y="1043"/>
                  </a:lnTo>
                  <a:lnTo>
                    <a:pt x="1690" y="1055"/>
                  </a:lnTo>
                  <a:lnTo>
                    <a:pt x="1708" y="1049"/>
                  </a:lnTo>
                  <a:lnTo>
                    <a:pt x="1716" y="1041"/>
                  </a:lnTo>
                  <a:lnTo>
                    <a:pt x="1712" y="1037"/>
                  </a:lnTo>
                  <a:lnTo>
                    <a:pt x="1712" y="1029"/>
                  </a:lnTo>
                  <a:lnTo>
                    <a:pt x="1718" y="1039"/>
                  </a:lnTo>
                  <a:lnTo>
                    <a:pt x="1726" y="1033"/>
                  </a:lnTo>
                  <a:lnTo>
                    <a:pt x="1736" y="1009"/>
                  </a:lnTo>
                  <a:lnTo>
                    <a:pt x="1732" y="1003"/>
                  </a:lnTo>
                  <a:lnTo>
                    <a:pt x="1736" y="993"/>
                  </a:lnTo>
                  <a:lnTo>
                    <a:pt x="1734" y="989"/>
                  </a:lnTo>
                  <a:lnTo>
                    <a:pt x="1740" y="985"/>
                  </a:lnTo>
                  <a:lnTo>
                    <a:pt x="1740" y="977"/>
                  </a:lnTo>
                  <a:lnTo>
                    <a:pt x="1746" y="985"/>
                  </a:lnTo>
                  <a:lnTo>
                    <a:pt x="1752" y="985"/>
                  </a:lnTo>
                  <a:lnTo>
                    <a:pt x="1752" y="977"/>
                  </a:lnTo>
                  <a:lnTo>
                    <a:pt x="1748" y="979"/>
                  </a:lnTo>
                  <a:lnTo>
                    <a:pt x="1750" y="973"/>
                  </a:lnTo>
                  <a:lnTo>
                    <a:pt x="1754" y="975"/>
                  </a:lnTo>
                  <a:lnTo>
                    <a:pt x="1758" y="989"/>
                  </a:lnTo>
                  <a:lnTo>
                    <a:pt x="1762" y="993"/>
                  </a:lnTo>
                  <a:lnTo>
                    <a:pt x="1766" y="1009"/>
                  </a:lnTo>
                  <a:close/>
                  <a:moveTo>
                    <a:pt x="1588" y="1145"/>
                  </a:moveTo>
                  <a:lnTo>
                    <a:pt x="1580" y="1141"/>
                  </a:lnTo>
                  <a:lnTo>
                    <a:pt x="1586" y="1125"/>
                  </a:lnTo>
                  <a:lnTo>
                    <a:pt x="1574" y="1115"/>
                  </a:lnTo>
                  <a:lnTo>
                    <a:pt x="1578" y="1109"/>
                  </a:lnTo>
                  <a:lnTo>
                    <a:pt x="1570" y="1103"/>
                  </a:lnTo>
                  <a:lnTo>
                    <a:pt x="1580" y="1107"/>
                  </a:lnTo>
                  <a:lnTo>
                    <a:pt x="1584" y="1113"/>
                  </a:lnTo>
                  <a:lnTo>
                    <a:pt x="1590" y="1107"/>
                  </a:lnTo>
                  <a:lnTo>
                    <a:pt x="1598" y="1105"/>
                  </a:lnTo>
                  <a:lnTo>
                    <a:pt x="1600" y="1111"/>
                  </a:lnTo>
                  <a:lnTo>
                    <a:pt x="1610" y="1111"/>
                  </a:lnTo>
                  <a:lnTo>
                    <a:pt x="1606" y="1117"/>
                  </a:lnTo>
                  <a:lnTo>
                    <a:pt x="1612" y="1117"/>
                  </a:lnTo>
                  <a:lnTo>
                    <a:pt x="1614" y="1123"/>
                  </a:lnTo>
                  <a:lnTo>
                    <a:pt x="1610" y="1129"/>
                  </a:lnTo>
                  <a:lnTo>
                    <a:pt x="1604" y="1149"/>
                  </a:lnTo>
                  <a:lnTo>
                    <a:pt x="1598" y="1153"/>
                  </a:lnTo>
                  <a:lnTo>
                    <a:pt x="1598" y="1165"/>
                  </a:lnTo>
                  <a:lnTo>
                    <a:pt x="1590" y="1167"/>
                  </a:lnTo>
                  <a:lnTo>
                    <a:pt x="1596" y="1149"/>
                  </a:lnTo>
                  <a:lnTo>
                    <a:pt x="1586" y="1151"/>
                  </a:lnTo>
                  <a:lnTo>
                    <a:pt x="1588" y="1145"/>
                  </a:lnTo>
                  <a:close/>
                  <a:moveTo>
                    <a:pt x="1866" y="899"/>
                  </a:moveTo>
                  <a:lnTo>
                    <a:pt x="1870" y="903"/>
                  </a:lnTo>
                  <a:lnTo>
                    <a:pt x="1852" y="909"/>
                  </a:lnTo>
                  <a:lnTo>
                    <a:pt x="1840" y="919"/>
                  </a:lnTo>
                  <a:lnTo>
                    <a:pt x="1840" y="929"/>
                  </a:lnTo>
                  <a:lnTo>
                    <a:pt x="1818" y="943"/>
                  </a:lnTo>
                  <a:lnTo>
                    <a:pt x="1806" y="947"/>
                  </a:lnTo>
                  <a:lnTo>
                    <a:pt x="1798" y="945"/>
                  </a:lnTo>
                  <a:lnTo>
                    <a:pt x="1790" y="953"/>
                  </a:lnTo>
                  <a:lnTo>
                    <a:pt x="1784" y="965"/>
                  </a:lnTo>
                  <a:lnTo>
                    <a:pt x="1762" y="953"/>
                  </a:lnTo>
                  <a:lnTo>
                    <a:pt x="1750" y="957"/>
                  </a:lnTo>
                  <a:lnTo>
                    <a:pt x="1746" y="953"/>
                  </a:lnTo>
                  <a:lnTo>
                    <a:pt x="1740" y="959"/>
                  </a:lnTo>
                  <a:lnTo>
                    <a:pt x="1754" y="967"/>
                  </a:lnTo>
                  <a:lnTo>
                    <a:pt x="1746" y="967"/>
                  </a:lnTo>
                  <a:lnTo>
                    <a:pt x="1738" y="975"/>
                  </a:lnTo>
                  <a:lnTo>
                    <a:pt x="1726" y="973"/>
                  </a:lnTo>
                  <a:lnTo>
                    <a:pt x="1726" y="963"/>
                  </a:lnTo>
                  <a:lnTo>
                    <a:pt x="1732" y="959"/>
                  </a:lnTo>
                  <a:lnTo>
                    <a:pt x="1734" y="953"/>
                  </a:lnTo>
                  <a:lnTo>
                    <a:pt x="1742" y="945"/>
                  </a:lnTo>
                  <a:lnTo>
                    <a:pt x="1742" y="939"/>
                  </a:lnTo>
                  <a:lnTo>
                    <a:pt x="1754" y="943"/>
                  </a:lnTo>
                  <a:lnTo>
                    <a:pt x="1758" y="939"/>
                  </a:lnTo>
                  <a:lnTo>
                    <a:pt x="1756" y="933"/>
                  </a:lnTo>
                  <a:lnTo>
                    <a:pt x="1760" y="929"/>
                  </a:lnTo>
                  <a:lnTo>
                    <a:pt x="1762" y="909"/>
                  </a:lnTo>
                  <a:lnTo>
                    <a:pt x="1754" y="907"/>
                  </a:lnTo>
                  <a:lnTo>
                    <a:pt x="1766" y="899"/>
                  </a:lnTo>
                  <a:lnTo>
                    <a:pt x="1780" y="917"/>
                  </a:lnTo>
                  <a:lnTo>
                    <a:pt x="1786" y="921"/>
                  </a:lnTo>
                  <a:lnTo>
                    <a:pt x="1808" y="929"/>
                  </a:lnTo>
                  <a:lnTo>
                    <a:pt x="1816" y="921"/>
                  </a:lnTo>
                  <a:lnTo>
                    <a:pt x="1812" y="933"/>
                  </a:lnTo>
                  <a:lnTo>
                    <a:pt x="1818" y="931"/>
                  </a:lnTo>
                  <a:lnTo>
                    <a:pt x="1816" y="941"/>
                  </a:lnTo>
                  <a:lnTo>
                    <a:pt x="1820" y="941"/>
                  </a:lnTo>
                  <a:lnTo>
                    <a:pt x="1836" y="931"/>
                  </a:lnTo>
                  <a:lnTo>
                    <a:pt x="1840" y="917"/>
                  </a:lnTo>
                  <a:lnTo>
                    <a:pt x="1854" y="905"/>
                  </a:lnTo>
                  <a:lnTo>
                    <a:pt x="1866" y="899"/>
                  </a:lnTo>
                  <a:close/>
                  <a:moveTo>
                    <a:pt x="1194" y="1632"/>
                  </a:moveTo>
                  <a:lnTo>
                    <a:pt x="1192" y="1626"/>
                  </a:lnTo>
                  <a:lnTo>
                    <a:pt x="1186" y="1624"/>
                  </a:lnTo>
                  <a:lnTo>
                    <a:pt x="1198" y="1622"/>
                  </a:lnTo>
                  <a:lnTo>
                    <a:pt x="1202" y="1624"/>
                  </a:lnTo>
                  <a:lnTo>
                    <a:pt x="1192" y="1626"/>
                  </a:lnTo>
                  <a:lnTo>
                    <a:pt x="1194" y="1632"/>
                  </a:lnTo>
                  <a:close/>
                  <a:moveTo>
                    <a:pt x="1196" y="1636"/>
                  </a:moveTo>
                  <a:lnTo>
                    <a:pt x="1204" y="1644"/>
                  </a:lnTo>
                  <a:lnTo>
                    <a:pt x="1196" y="1644"/>
                  </a:lnTo>
                  <a:lnTo>
                    <a:pt x="1198" y="1638"/>
                  </a:lnTo>
                  <a:lnTo>
                    <a:pt x="1196" y="1636"/>
                  </a:lnTo>
                  <a:lnTo>
                    <a:pt x="1196" y="1636"/>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 name="Freeform 10">
              <a:extLst>
                <a:ext uri="{FF2B5EF4-FFF2-40B4-BE49-F238E27FC236}">
                  <a16:creationId xmlns:a16="http://schemas.microsoft.com/office/drawing/2014/main" id="{ACEEF494-74D3-4A22-BEB2-06DEACFC217B}"/>
                </a:ext>
              </a:extLst>
            </p:cNvPr>
            <p:cNvSpPr>
              <a:spLocks noEditPoints="1"/>
            </p:cNvSpPr>
            <p:nvPr/>
          </p:nvSpPr>
          <p:spPr bwMode="auto">
            <a:xfrm>
              <a:off x="122237" y="1714488"/>
              <a:ext cx="4033839" cy="2568575"/>
            </a:xfrm>
            <a:custGeom>
              <a:avLst/>
              <a:gdLst/>
              <a:ahLst/>
              <a:cxnLst>
                <a:cxn ang="0">
                  <a:pos x="2138" y="539"/>
                </a:cxn>
                <a:cxn ang="0">
                  <a:pos x="1912" y="555"/>
                </a:cxn>
                <a:cxn ang="0">
                  <a:pos x="1914" y="399"/>
                </a:cxn>
                <a:cxn ang="0">
                  <a:pos x="1612" y="184"/>
                </a:cxn>
                <a:cxn ang="0">
                  <a:pos x="2034" y="58"/>
                </a:cxn>
                <a:cxn ang="0">
                  <a:pos x="2342" y="28"/>
                </a:cxn>
                <a:cxn ang="0">
                  <a:pos x="2431" y="126"/>
                </a:cxn>
                <a:cxn ang="0">
                  <a:pos x="2411" y="258"/>
                </a:cxn>
                <a:cxn ang="0">
                  <a:pos x="2322" y="397"/>
                </a:cxn>
                <a:cxn ang="0">
                  <a:pos x="1922" y="455"/>
                </a:cxn>
                <a:cxn ang="0">
                  <a:pos x="715" y="793"/>
                </a:cxn>
                <a:cxn ang="0">
                  <a:pos x="386" y="731"/>
                </a:cxn>
                <a:cxn ang="0">
                  <a:pos x="1468" y="839"/>
                </a:cxn>
                <a:cxn ang="0">
                  <a:pos x="1518" y="469"/>
                </a:cxn>
                <a:cxn ang="0">
                  <a:pos x="1123" y="230"/>
                </a:cxn>
                <a:cxn ang="0">
                  <a:pos x="1808" y="977"/>
                </a:cxn>
                <a:cxn ang="0">
                  <a:pos x="993" y="188"/>
                </a:cxn>
                <a:cxn ang="0">
                  <a:pos x="1528" y="1350"/>
                </a:cxn>
                <a:cxn ang="0">
                  <a:pos x="1440" y="1596"/>
                </a:cxn>
                <a:cxn ang="0">
                  <a:pos x="1073" y="1348"/>
                </a:cxn>
                <a:cxn ang="0">
                  <a:pos x="975" y="1298"/>
                </a:cxn>
                <a:cxn ang="0">
                  <a:pos x="849" y="937"/>
                </a:cxn>
                <a:cxn ang="0">
                  <a:pos x="669" y="729"/>
                </a:cxn>
                <a:cxn ang="0">
                  <a:pos x="384" y="705"/>
                </a:cxn>
                <a:cxn ang="0">
                  <a:pos x="300" y="717"/>
                </a:cxn>
                <a:cxn ang="0">
                  <a:pos x="228" y="543"/>
                </a:cxn>
                <a:cxn ang="0">
                  <a:pos x="537" y="437"/>
                </a:cxn>
                <a:cxn ang="0">
                  <a:pos x="823" y="457"/>
                </a:cxn>
                <a:cxn ang="0">
                  <a:pos x="1219" y="499"/>
                </a:cxn>
                <a:cxn ang="0">
                  <a:pos x="1343" y="328"/>
                </a:cxn>
                <a:cxn ang="0">
                  <a:pos x="1466" y="461"/>
                </a:cxn>
                <a:cxn ang="0">
                  <a:pos x="1283" y="715"/>
                </a:cxn>
                <a:cxn ang="0">
                  <a:pos x="1526" y="669"/>
                </a:cxn>
                <a:cxn ang="0">
                  <a:pos x="1792" y="797"/>
                </a:cxn>
                <a:cxn ang="0">
                  <a:pos x="1742" y="977"/>
                </a:cxn>
                <a:cxn ang="0">
                  <a:pos x="1578" y="1107"/>
                </a:cxn>
                <a:cxn ang="0">
                  <a:pos x="1367" y="1253"/>
                </a:cxn>
                <a:cxn ang="0">
                  <a:pos x="1381" y="1442"/>
                </a:cxn>
                <a:cxn ang="0">
                  <a:pos x="691" y="821"/>
                </a:cxn>
                <a:cxn ang="0">
                  <a:pos x="1476" y="1396"/>
                </a:cxn>
                <a:cxn ang="0">
                  <a:pos x="1676" y="479"/>
                </a:cxn>
                <a:cxn ang="0">
                  <a:pos x="1726" y="605"/>
                </a:cxn>
                <a:cxn ang="0">
                  <a:pos x="1570" y="577"/>
                </a:cxn>
                <a:cxn ang="0">
                  <a:pos x="1510" y="449"/>
                </a:cxn>
                <a:cxn ang="0">
                  <a:pos x="1408" y="385"/>
                </a:cxn>
                <a:cxn ang="0">
                  <a:pos x="1906" y="939"/>
                </a:cxn>
                <a:cxn ang="0">
                  <a:pos x="1896" y="929"/>
                </a:cxn>
                <a:cxn ang="0">
                  <a:pos x="955" y="397"/>
                </a:cxn>
                <a:cxn ang="0">
                  <a:pos x="1444" y="601"/>
                </a:cxn>
                <a:cxn ang="0">
                  <a:pos x="1233" y="481"/>
                </a:cxn>
                <a:cxn ang="0">
                  <a:pos x="901" y="375"/>
                </a:cxn>
                <a:cxn ang="0">
                  <a:pos x="1073" y="256"/>
                </a:cxn>
                <a:cxn ang="0">
                  <a:pos x="1059" y="280"/>
                </a:cxn>
                <a:cxn ang="0">
                  <a:pos x="1373" y="282"/>
                </a:cxn>
                <a:cxn ang="0">
                  <a:pos x="1039" y="218"/>
                </a:cxn>
                <a:cxn ang="0">
                  <a:pos x="1139" y="156"/>
                </a:cxn>
                <a:cxn ang="0">
                  <a:pos x="1273" y="96"/>
                </a:cxn>
                <a:cxn ang="0">
                  <a:pos x="1446" y="222"/>
                </a:cxn>
                <a:cxn ang="0">
                  <a:pos x="1526" y="88"/>
                </a:cxn>
                <a:cxn ang="0">
                  <a:pos x="1454" y="52"/>
                </a:cxn>
                <a:cxn ang="0">
                  <a:pos x="1600" y="142"/>
                </a:cxn>
                <a:cxn ang="0">
                  <a:pos x="1550" y="1400"/>
                </a:cxn>
                <a:cxn ang="0">
                  <a:pos x="1574" y="1370"/>
                </a:cxn>
              </a:cxnLst>
              <a:rect l="0" t="0" r="r" b="b"/>
              <a:pathLst>
                <a:path w="2541" h="1618">
                  <a:moveTo>
                    <a:pt x="2308" y="399"/>
                  </a:moveTo>
                  <a:lnTo>
                    <a:pt x="2324" y="401"/>
                  </a:lnTo>
                  <a:lnTo>
                    <a:pt x="2326" y="409"/>
                  </a:lnTo>
                  <a:lnTo>
                    <a:pt x="2308" y="415"/>
                  </a:lnTo>
                  <a:lnTo>
                    <a:pt x="2324" y="411"/>
                  </a:lnTo>
                  <a:lnTo>
                    <a:pt x="2330" y="423"/>
                  </a:lnTo>
                  <a:lnTo>
                    <a:pt x="2318" y="427"/>
                  </a:lnTo>
                  <a:lnTo>
                    <a:pt x="2288" y="429"/>
                  </a:lnTo>
                  <a:lnTo>
                    <a:pt x="2302" y="417"/>
                  </a:lnTo>
                  <a:lnTo>
                    <a:pt x="2294" y="421"/>
                  </a:lnTo>
                  <a:lnTo>
                    <a:pt x="2290" y="417"/>
                  </a:lnTo>
                  <a:lnTo>
                    <a:pt x="2286" y="431"/>
                  </a:lnTo>
                  <a:lnTo>
                    <a:pt x="2308" y="427"/>
                  </a:lnTo>
                  <a:lnTo>
                    <a:pt x="2290" y="439"/>
                  </a:lnTo>
                  <a:lnTo>
                    <a:pt x="2300" y="441"/>
                  </a:lnTo>
                  <a:lnTo>
                    <a:pt x="2306" y="433"/>
                  </a:lnTo>
                  <a:lnTo>
                    <a:pt x="2314" y="435"/>
                  </a:lnTo>
                  <a:lnTo>
                    <a:pt x="2330" y="429"/>
                  </a:lnTo>
                  <a:lnTo>
                    <a:pt x="2357" y="437"/>
                  </a:lnTo>
                  <a:lnTo>
                    <a:pt x="2375" y="437"/>
                  </a:lnTo>
                  <a:lnTo>
                    <a:pt x="2363" y="451"/>
                  </a:lnTo>
                  <a:lnTo>
                    <a:pt x="2349" y="453"/>
                  </a:lnTo>
                  <a:lnTo>
                    <a:pt x="2340" y="461"/>
                  </a:lnTo>
                  <a:lnTo>
                    <a:pt x="2314" y="477"/>
                  </a:lnTo>
                  <a:lnTo>
                    <a:pt x="2300" y="481"/>
                  </a:lnTo>
                  <a:lnTo>
                    <a:pt x="2288" y="479"/>
                  </a:lnTo>
                  <a:lnTo>
                    <a:pt x="2268" y="489"/>
                  </a:lnTo>
                  <a:lnTo>
                    <a:pt x="2242" y="493"/>
                  </a:lnTo>
                  <a:lnTo>
                    <a:pt x="2232" y="491"/>
                  </a:lnTo>
                  <a:lnTo>
                    <a:pt x="2222" y="477"/>
                  </a:lnTo>
                  <a:lnTo>
                    <a:pt x="2228" y="493"/>
                  </a:lnTo>
                  <a:lnTo>
                    <a:pt x="2210" y="507"/>
                  </a:lnTo>
                  <a:lnTo>
                    <a:pt x="2206" y="517"/>
                  </a:lnTo>
                  <a:lnTo>
                    <a:pt x="2188" y="537"/>
                  </a:lnTo>
                  <a:lnTo>
                    <a:pt x="2174" y="541"/>
                  </a:lnTo>
                  <a:lnTo>
                    <a:pt x="2150" y="557"/>
                  </a:lnTo>
                  <a:lnTo>
                    <a:pt x="2138" y="553"/>
                  </a:lnTo>
                  <a:lnTo>
                    <a:pt x="2140" y="545"/>
                  </a:lnTo>
                  <a:lnTo>
                    <a:pt x="2150" y="537"/>
                  </a:lnTo>
                  <a:lnTo>
                    <a:pt x="2138" y="539"/>
                  </a:lnTo>
                  <a:lnTo>
                    <a:pt x="2138" y="547"/>
                  </a:lnTo>
                  <a:lnTo>
                    <a:pt x="2130" y="553"/>
                  </a:lnTo>
                  <a:lnTo>
                    <a:pt x="2104" y="559"/>
                  </a:lnTo>
                  <a:lnTo>
                    <a:pt x="2114" y="563"/>
                  </a:lnTo>
                  <a:lnTo>
                    <a:pt x="2102" y="571"/>
                  </a:lnTo>
                  <a:lnTo>
                    <a:pt x="2096" y="567"/>
                  </a:lnTo>
                  <a:lnTo>
                    <a:pt x="2096" y="589"/>
                  </a:lnTo>
                  <a:lnTo>
                    <a:pt x="2098" y="601"/>
                  </a:lnTo>
                  <a:lnTo>
                    <a:pt x="2088" y="609"/>
                  </a:lnTo>
                  <a:lnTo>
                    <a:pt x="2090" y="613"/>
                  </a:lnTo>
                  <a:lnTo>
                    <a:pt x="2070" y="629"/>
                  </a:lnTo>
                  <a:lnTo>
                    <a:pt x="2074" y="647"/>
                  </a:lnTo>
                  <a:lnTo>
                    <a:pt x="2068" y="649"/>
                  </a:lnTo>
                  <a:lnTo>
                    <a:pt x="2068" y="661"/>
                  </a:lnTo>
                  <a:lnTo>
                    <a:pt x="2058" y="661"/>
                  </a:lnTo>
                  <a:lnTo>
                    <a:pt x="2066" y="669"/>
                  </a:lnTo>
                  <a:lnTo>
                    <a:pt x="2064" y="675"/>
                  </a:lnTo>
                  <a:lnTo>
                    <a:pt x="2054" y="677"/>
                  </a:lnTo>
                  <a:lnTo>
                    <a:pt x="2058" y="689"/>
                  </a:lnTo>
                  <a:lnTo>
                    <a:pt x="2046" y="693"/>
                  </a:lnTo>
                  <a:lnTo>
                    <a:pt x="2042" y="687"/>
                  </a:lnTo>
                  <a:lnTo>
                    <a:pt x="2030" y="689"/>
                  </a:lnTo>
                  <a:lnTo>
                    <a:pt x="2024" y="685"/>
                  </a:lnTo>
                  <a:lnTo>
                    <a:pt x="2026" y="679"/>
                  </a:lnTo>
                  <a:lnTo>
                    <a:pt x="2012" y="673"/>
                  </a:lnTo>
                  <a:lnTo>
                    <a:pt x="1990" y="673"/>
                  </a:lnTo>
                  <a:lnTo>
                    <a:pt x="1982" y="669"/>
                  </a:lnTo>
                  <a:lnTo>
                    <a:pt x="1982" y="661"/>
                  </a:lnTo>
                  <a:lnTo>
                    <a:pt x="1972" y="661"/>
                  </a:lnTo>
                  <a:lnTo>
                    <a:pt x="1964" y="649"/>
                  </a:lnTo>
                  <a:lnTo>
                    <a:pt x="1966" y="639"/>
                  </a:lnTo>
                  <a:lnTo>
                    <a:pt x="1950" y="631"/>
                  </a:lnTo>
                  <a:lnTo>
                    <a:pt x="1952" y="621"/>
                  </a:lnTo>
                  <a:lnTo>
                    <a:pt x="1940" y="615"/>
                  </a:lnTo>
                  <a:lnTo>
                    <a:pt x="1932" y="603"/>
                  </a:lnTo>
                  <a:lnTo>
                    <a:pt x="1934" y="593"/>
                  </a:lnTo>
                  <a:lnTo>
                    <a:pt x="1922" y="593"/>
                  </a:lnTo>
                  <a:lnTo>
                    <a:pt x="1922" y="575"/>
                  </a:lnTo>
                  <a:lnTo>
                    <a:pt x="1924" y="571"/>
                  </a:lnTo>
                  <a:lnTo>
                    <a:pt x="1912" y="555"/>
                  </a:lnTo>
                  <a:lnTo>
                    <a:pt x="1900" y="543"/>
                  </a:lnTo>
                  <a:lnTo>
                    <a:pt x="1900" y="533"/>
                  </a:lnTo>
                  <a:lnTo>
                    <a:pt x="1906" y="527"/>
                  </a:lnTo>
                  <a:lnTo>
                    <a:pt x="1920" y="521"/>
                  </a:lnTo>
                  <a:lnTo>
                    <a:pt x="1900" y="523"/>
                  </a:lnTo>
                  <a:lnTo>
                    <a:pt x="1894" y="519"/>
                  </a:lnTo>
                  <a:lnTo>
                    <a:pt x="1922" y="511"/>
                  </a:lnTo>
                  <a:lnTo>
                    <a:pt x="1896" y="515"/>
                  </a:lnTo>
                  <a:lnTo>
                    <a:pt x="1898" y="499"/>
                  </a:lnTo>
                  <a:lnTo>
                    <a:pt x="1906" y="497"/>
                  </a:lnTo>
                  <a:lnTo>
                    <a:pt x="1906" y="489"/>
                  </a:lnTo>
                  <a:lnTo>
                    <a:pt x="1926" y="493"/>
                  </a:lnTo>
                  <a:lnTo>
                    <a:pt x="1934" y="489"/>
                  </a:lnTo>
                  <a:lnTo>
                    <a:pt x="1918" y="489"/>
                  </a:lnTo>
                  <a:lnTo>
                    <a:pt x="1916" y="485"/>
                  </a:lnTo>
                  <a:lnTo>
                    <a:pt x="1904" y="487"/>
                  </a:lnTo>
                  <a:lnTo>
                    <a:pt x="1910" y="477"/>
                  </a:lnTo>
                  <a:lnTo>
                    <a:pt x="1922" y="477"/>
                  </a:lnTo>
                  <a:lnTo>
                    <a:pt x="1926" y="481"/>
                  </a:lnTo>
                  <a:lnTo>
                    <a:pt x="1938" y="479"/>
                  </a:lnTo>
                  <a:lnTo>
                    <a:pt x="1938" y="465"/>
                  </a:lnTo>
                  <a:lnTo>
                    <a:pt x="1952" y="467"/>
                  </a:lnTo>
                  <a:lnTo>
                    <a:pt x="1948" y="461"/>
                  </a:lnTo>
                  <a:lnTo>
                    <a:pt x="1942" y="463"/>
                  </a:lnTo>
                  <a:lnTo>
                    <a:pt x="1942" y="451"/>
                  </a:lnTo>
                  <a:lnTo>
                    <a:pt x="1934" y="449"/>
                  </a:lnTo>
                  <a:lnTo>
                    <a:pt x="1940" y="441"/>
                  </a:lnTo>
                  <a:lnTo>
                    <a:pt x="1920" y="439"/>
                  </a:lnTo>
                  <a:lnTo>
                    <a:pt x="1906" y="431"/>
                  </a:lnTo>
                  <a:lnTo>
                    <a:pt x="1896" y="431"/>
                  </a:lnTo>
                  <a:lnTo>
                    <a:pt x="1886" y="421"/>
                  </a:lnTo>
                  <a:lnTo>
                    <a:pt x="1894" y="419"/>
                  </a:lnTo>
                  <a:lnTo>
                    <a:pt x="1900" y="405"/>
                  </a:lnTo>
                  <a:lnTo>
                    <a:pt x="1902" y="421"/>
                  </a:lnTo>
                  <a:lnTo>
                    <a:pt x="1918" y="421"/>
                  </a:lnTo>
                  <a:lnTo>
                    <a:pt x="1932" y="429"/>
                  </a:lnTo>
                  <a:lnTo>
                    <a:pt x="1926" y="411"/>
                  </a:lnTo>
                  <a:lnTo>
                    <a:pt x="1910" y="409"/>
                  </a:lnTo>
                  <a:lnTo>
                    <a:pt x="1906" y="405"/>
                  </a:lnTo>
                  <a:lnTo>
                    <a:pt x="1914" y="399"/>
                  </a:lnTo>
                  <a:lnTo>
                    <a:pt x="1928" y="397"/>
                  </a:lnTo>
                  <a:lnTo>
                    <a:pt x="1914" y="395"/>
                  </a:lnTo>
                  <a:lnTo>
                    <a:pt x="1908" y="399"/>
                  </a:lnTo>
                  <a:lnTo>
                    <a:pt x="1892" y="393"/>
                  </a:lnTo>
                  <a:lnTo>
                    <a:pt x="1894" y="401"/>
                  </a:lnTo>
                  <a:lnTo>
                    <a:pt x="1874" y="403"/>
                  </a:lnTo>
                  <a:lnTo>
                    <a:pt x="1866" y="395"/>
                  </a:lnTo>
                  <a:lnTo>
                    <a:pt x="1872" y="391"/>
                  </a:lnTo>
                  <a:lnTo>
                    <a:pt x="1870" y="367"/>
                  </a:lnTo>
                  <a:lnTo>
                    <a:pt x="1860" y="365"/>
                  </a:lnTo>
                  <a:lnTo>
                    <a:pt x="1882" y="357"/>
                  </a:lnTo>
                  <a:lnTo>
                    <a:pt x="1868" y="357"/>
                  </a:lnTo>
                  <a:lnTo>
                    <a:pt x="1876" y="349"/>
                  </a:lnTo>
                  <a:lnTo>
                    <a:pt x="1862" y="337"/>
                  </a:lnTo>
                  <a:lnTo>
                    <a:pt x="1862" y="318"/>
                  </a:lnTo>
                  <a:lnTo>
                    <a:pt x="1854" y="316"/>
                  </a:lnTo>
                  <a:lnTo>
                    <a:pt x="1848" y="298"/>
                  </a:lnTo>
                  <a:lnTo>
                    <a:pt x="1830" y="294"/>
                  </a:lnTo>
                  <a:lnTo>
                    <a:pt x="1824" y="284"/>
                  </a:lnTo>
                  <a:lnTo>
                    <a:pt x="1830" y="284"/>
                  </a:lnTo>
                  <a:lnTo>
                    <a:pt x="1826" y="274"/>
                  </a:lnTo>
                  <a:lnTo>
                    <a:pt x="1790" y="260"/>
                  </a:lnTo>
                  <a:lnTo>
                    <a:pt x="1750" y="254"/>
                  </a:lnTo>
                  <a:lnTo>
                    <a:pt x="1742" y="260"/>
                  </a:lnTo>
                  <a:lnTo>
                    <a:pt x="1708" y="256"/>
                  </a:lnTo>
                  <a:lnTo>
                    <a:pt x="1706" y="262"/>
                  </a:lnTo>
                  <a:lnTo>
                    <a:pt x="1692" y="260"/>
                  </a:lnTo>
                  <a:lnTo>
                    <a:pt x="1704" y="268"/>
                  </a:lnTo>
                  <a:lnTo>
                    <a:pt x="1674" y="264"/>
                  </a:lnTo>
                  <a:lnTo>
                    <a:pt x="1656" y="254"/>
                  </a:lnTo>
                  <a:lnTo>
                    <a:pt x="1650" y="240"/>
                  </a:lnTo>
                  <a:lnTo>
                    <a:pt x="1630" y="234"/>
                  </a:lnTo>
                  <a:lnTo>
                    <a:pt x="1638" y="228"/>
                  </a:lnTo>
                  <a:lnTo>
                    <a:pt x="1638" y="218"/>
                  </a:lnTo>
                  <a:lnTo>
                    <a:pt x="1658" y="212"/>
                  </a:lnTo>
                  <a:lnTo>
                    <a:pt x="1642" y="210"/>
                  </a:lnTo>
                  <a:lnTo>
                    <a:pt x="1650" y="206"/>
                  </a:lnTo>
                  <a:lnTo>
                    <a:pt x="1632" y="208"/>
                  </a:lnTo>
                  <a:lnTo>
                    <a:pt x="1606" y="196"/>
                  </a:lnTo>
                  <a:lnTo>
                    <a:pt x="1612" y="184"/>
                  </a:lnTo>
                  <a:lnTo>
                    <a:pt x="1662" y="174"/>
                  </a:lnTo>
                  <a:lnTo>
                    <a:pt x="1666" y="168"/>
                  </a:lnTo>
                  <a:lnTo>
                    <a:pt x="1682" y="166"/>
                  </a:lnTo>
                  <a:lnTo>
                    <a:pt x="1712" y="164"/>
                  </a:lnTo>
                  <a:lnTo>
                    <a:pt x="1730" y="150"/>
                  </a:lnTo>
                  <a:lnTo>
                    <a:pt x="1726" y="132"/>
                  </a:lnTo>
                  <a:lnTo>
                    <a:pt x="1706" y="130"/>
                  </a:lnTo>
                  <a:lnTo>
                    <a:pt x="1696" y="132"/>
                  </a:lnTo>
                  <a:lnTo>
                    <a:pt x="1690" y="122"/>
                  </a:lnTo>
                  <a:lnTo>
                    <a:pt x="1700" y="118"/>
                  </a:lnTo>
                  <a:lnTo>
                    <a:pt x="1708" y="104"/>
                  </a:lnTo>
                  <a:lnTo>
                    <a:pt x="1710" y="110"/>
                  </a:lnTo>
                  <a:lnTo>
                    <a:pt x="1726" y="106"/>
                  </a:lnTo>
                  <a:lnTo>
                    <a:pt x="1730" y="98"/>
                  </a:lnTo>
                  <a:lnTo>
                    <a:pt x="1758" y="90"/>
                  </a:lnTo>
                  <a:lnTo>
                    <a:pt x="1780" y="96"/>
                  </a:lnTo>
                  <a:lnTo>
                    <a:pt x="1788" y="92"/>
                  </a:lnTo>
                  <a:lnTo>
                    <a:pt x="1784" y="84"/>
                  </a:lnTo>
                  <a:lnTo>
                    <a:pt x="1790" y="80"/>
                  </a:lnTo>
                  <a:lnTo>
                    <a:pt x="1782" y="72"/>
                  </a:lnTo>
                  <a:lnTo>
                    <a:pt x="1802" y="64"/>
                  </a:lnTo>
                  <a:lnTo>
                    <a:pt x="1826" y="66"/>
                  </a:lnTo>
                  <a:lnTo>
                    <a:pt x="1810" y="62"/>
                  </a:lnTo>
                  <a:lnTo>
                    <a:pt x="1824" y="58"/>
                  </a:lnTo>
                  <a:lnTo>
                    <a:pt x="1888" y="48"/>
                  </a:lnTo>
                  <a:lnTo>
                    <a:pt x="1900" y="58"/>
                  </a:lnTo>
                  <a:lnTo>
                    <a:pt x="1898" y="78"/>
                  </a:lnTo>
                  <a:lnTo>
                    <a:pt x="1910" y="68"/>
                  </a:lnTo>
                  <a:lnTo>
                    <a:pt x="1904" y="52"/>
                  </a:lnTo>
                  <a:lnTo>
                    <a:pt x="1958" y="66"/>
                  </a:lnTo>
                  <a:lnTo>
                    <a:pt x="1962" y="64"/>
                  </a:lnTo>
                  <a:lnTo>
                    <a:pt x="1946" y="56"/>
                  </a:lnTo>
                  <a:lnTo>
                    <a:pt x="1938" y="44"/>
                  </a:lnTo>
                  <a:lnTo>
                    <a:pt x="1970" y="44"/>
                  </a:lnTo>
                  <a:lnTo>
                    <a:pt x="1974" y="48"/>
                  </a:lnTo>
                  <a:lnTo>
                    <a:pt x="2016" y="60"/>
                  </a:lnTo>
                  <a:lnTo>
                    <a:pt x="2028" y="70"/>
                  </a:lnTo>
                  <a:lnTo>
                    <a:pt x="2042" y="68"/>
                  </a:lnTo>
                  <a:lnTo>
                    <a:pt x="2032" y="60"/>
                  </a:lnTo>
                  <a:lnTo>
                    <a:pt x="2034" y="58"/>
                  </a:lnTo>
                  <a:lnTo>
                    <a:pt x="2002" y="48"/>
                  </a:lnTo>
                  <a:lnTo>
                    <a:pt x="1990" y="38"/>
                  </a:lnTo>
                  <a:lnTo>
                    <a:pt x="1992" y="32"/>
                  </a:lnTo>
                  <a:lnTo>
                    <a:pt x="2026" y="40"/>
                  </a:lnTo>
                  <a:lnTo>
                    <a:pt x="2040" y="48"/>
                  </a:lnTo>
                  <a:lnTo>
                    <a:pt x="2030" y="54"/>
                  </a:lnTo>
                  <a:lnTo>
                    <a:pt x="2034" y="58"/>
                  </a:lnTo>
                  <a:lnTo>
                    <a:pt x="2050" y="48"/>
                  </a:lnTo>
                  <a:lnTo>
                    <a:pt x="2020" y="32"/>
                  </a:lnTo>
                  <a:lnTo>
                    <a:pt x="2076" y="34"/>
                  </a:lnTo>
                  <a:lnTo>
                    <a:pt x="2080" y="44"/>
                  </a:lnTo>
                  <a:lnTo>
                    <a:pt x="2082" y="34"/>
                  </a:lnTo>
                  <a:lnTo>
                    <a:pt x="2102" y="40"/>
                  </a:lnTo>
                  <a:lnTo>
                    <a:pt x="2108" y="36"/>
                  </a:lnTo>
                  <a:lnTo>
                    <a:pt x="2092" y="32"/>
                  </a:lnTo>
                  <a:lnTo>
                    <a:pt x="2022" y="28"/>
                  </a:lnTo>
                  <a:lnTo>
                    <a:pt x="2002" y="26"/>
                  </a:lnTo>
                  <a:lnTo>
                    <a:pt x="2014" y="20"/>
                  </a:lnTo>
                  <a:lnTo>
                    <a:pt x="2030" y="24"/>
                  </a:lnTo>
                  <a:lnTo>
                    <a:pt x="2036" y="18"/>
                  </a:lnTo>
                  <a:lnTo>
                    <a:pt x="2074" y="16"/>
                  </a:lnTo>
                  <a:lnTo>
                    <a:pt x="2096" y="24"/>
                  </a:lnTo>
                  <a:lnTo>
                    <a:pt x="2086" y="18"/>
                  </a:lnTo>
                  <a:lnTo>
                    <a:pt x="2106" y="18"/>
                  </a:lnTo>
                  <a:lnTo>
                    <a:pt x="2098" y="10"/>
                  </a:lnTo>
                  <a:lnTo>
                    <a:pt x="2126" y="20"/>
                  </a:lnTo>
                  <a:lnTo>
                    <a:pt x="2126" y="8"/>
                  </a:lnTo>
                  <a:lnTo>
                    <a:pt x="2156" y="4"/>
                  </a:lnTo>
                  <a:lnTo>
                    <a:pt x="2178" y="4"/>
                  </a:lnTo>
                  <a:lnTo>
                    <a:pt x="2220" y="0"/>
                  </a:lnTo>
                  <a:lnTo>
                    <a:pt x="2248" y="2"/>
                  </a:lnTo>
                  <a:lnTo>
                    <a:pt x="2324" y="12"/>
                  </a:lnTo>
                  <a:lnTo>
                    <a:pt x="2318" y="16"/>
                  </a:lnTo>
                  <a:lnTo>
                    <a:pt x="2246" y="20"/>
                  </a:lnTo>
                  <a:lnTo>
                    <a:pt x="2184" y="28"/>
                  </a:lnTo>
                  <a:lnTo>
                    <a:pt x="2230" y="24"/>
                  </a:lnTo>
                  <a:lnTo>
                    <a:pt x="2258" y="20"/>
                  </a:lnTo>
                  <a:lnTo>
                    <a:pt x="2298" y="22"/>
                  </a:lnTo>
                  <a:lnTo>
                    <a:pt x="2330" y="18"/>
                  </a:lnTo>
                  <a:lnTo>
                    <a:pt x="2342" y="28"/>
                  </a:lnTo>
                  <a:lnTo>
                    <a:pt x="2371" y="32"/>
                  </a:lnTo>
                  <a:lnTo>
                    <a:pt x="2391" y="38"/>
                  </a:lnTo>
                  <a:lnTo>
                    <a:pt x="2375" y="50"/>
                  </a:lnTo>
                  <a:lnTo>
                    <a:pt x="2351" y="52"/>
                  </a:lnTo>
                  <a:lnTo>
                    <a:pt x="2260" y="56"/>
                  </a:lnTo>
                  <a:lnTo>
                    <a:pt x="2216" y="68"/>
                  </a:lnTo>
                  <a:lnTo>
                    <a:pt x="2226" y="74"/>
                  </a:lnTo>
                  <a:lnTo>
                    <a:pt x="2234" y="68"/>
                  </a:lnTo>
                  <a:lnTo>
                    <a:pt x="2292" y="60"/>
                  </a:lnTo>
                  <a:lnTo>
                    <a:pt x="2340" y="62"/>
                  </a:lnTo>
                  <a:lnTo>
                    <a:pt x="2338" y="70"/>
                  </a:lnTo>
                  <a:lnTo>
                    <a:pt x="2314" y="76"/>
                  </a:lnTo>
                  <a:lnTo>
                    <a:pt x="2314" y="84"/>
                  </a:lnTo>
                  <a:lnTo>
                    <a:pt x="2355" y="72"/>
                  </a:lnTo>
                  <a:lnTo>
                    <a:pt x="2363" y="60"/>
                  </a:lnTo>
                  <a:lnTo>
                    <a:pt x="2391" y="60"/>
                  </a:lnTo>
                  <a:lnTo>
                    <a:pt x="2395" y="70"/>
                  </a:lnTo>
                  <a:lnTo>
                    <a:pt x="2391" y="80"/>
                  </a:lnTo>
                  <a:lnTo>
                    <a:pt x="2363" y="100"/>
                  </a:lnTo>
                  <a:lnTo>
                    <a:pt x="2381" y="98"/>
                  </a:lnTo>
                  <a:lnTo>
                    <a:pt x="2431" y="68"/>
                  </a:lnTo>
                  <a:lnTo>
                    <a:pt x="2431" y="80"/>
                  </a:lnTo>
                  <a:lnTo>
                    <a:pt x="2445" y="84"/>
                  </a:lnTo>
                  <a:lnTo>
                    <a:pt x="2445" y="72"/>
                  </a:lnTo>
                  <a:lnTo>
                    <a:pt x="2453" y="80"/>
                  </a:lnTo>
                  <a:lnTo>
                    <a:pt x="2475" y="68"/>
                  </a:lnTo>
                  <a:lnTo>
                    <a:pt x="2503" y="68"/>
                  </a:lnTo>
                  <a:lnTo>
                    <a:pt x="2533" y="76"/>
                  </a:lnTo>
                  <a:lnTo>
                    <a:pt x="2541" y="82"/>
                  </a:lnTo>
                  <a:lnTo>
                    <a:pt x="2511" y="98"/>
                  </a:lnTo>
                  <a:lnTo>
                    <a:pt x="2495" y="98"/>
                  </a:lnTo>
                  <a:lnTo>
                    <a:pt x="2497" y="106"/>
                  </a:lnTo>
                  <a:lnTo>
                    <a:pt x="2481" y="112"/>
                  </a:lnTo>
                  <a:lnTo>
                    <a:pt x="2455" y="110"/>
                  </a:lnTo>
                  <a:lnTo>
                    <a:pt x="2433" y="114"/>
                  </a:lnTo>
                  <a:lnTo>
                    <a:pt x="2441" y="116"/>
                  </a:lnTo>
                  <a:lnTo>
                    <a:pt x="2459" y="112"/>
                  </a:lnTo>
                  <a:lnTo>
                    <a:pt x="2475" y="120"/>
                  </a:lnTo>
                  <a:lnTo>
                    <a:pt x="2465" y="126"/>
                  </a:lnTo>
                  <a:lnTo>
                    <a:pt x="2431" y="126"/>
                  </a:lnTo>
                  <a:lnTo>
                    <a:pt x="2417" y="132"/>
                  </a:lnTo>
                  <a:lnTo>
                    <a:pt x="2419" y="124"/>
                  </a:lnTo>
                  <a:lnTo>
                    <a:pt x="2407" y="138"/>
                  </a:lnTo>
                  <a:lnTo>
                    <a:pt x="2411" y="144"/>
                  </a:lnTo>
                  <a:lnTo>
                    <a:pt x="2423" y="144"/>
                  </a:lnTo>
                  <a:lnTo>
                    <a:pt x="2417" y="154"/>
                  </a:lnTo>
                  <a:lnTo>
                    <a:pt x="2427" y="160"/>
                  </a:lnTo>
                  <a:lnTo>
                    <a:pt x="2423" y="176"/>
                  </a:lnTo>
                  <a:lnTo>
                    <a:pt x="2397" y="176"/>
                  </a:lnTo>
                  <a:lnTo>
                    <a:pt x="2397" y="180"/>
                  </a:lnTo>
                  <a:lnTo>
                    <a:pt x="2381" y="212"/>
                  </a:lnTo>
                  <a:lnTo>
                    <a:pt x="2391" y="212"/>
                  </a:lnTo>
                  <a:lnTo>
                    <a:pt x="2391" y="204"/>
                  </a:lnTo>
                  <a:lnTo>
                    <a:pt x="2399" y="202"/>
                  </a:lnTo>
                  <a:lnTo>
                    <a:pt x="2421" y="204"/>
                  </a:lnTo>
                  <a:lnTo>
                    <a:pt x="2421" y="190"/>
                  </a:lnTo>
                  <a:lnTo>
                    <a:pt x="2435" y="180"/>
                  </a:lnTo>
                  <a:lnTo>
                    <a:pt x="2427" y="190"/>
                  </a:lnTo>
                  <a:lnTo>
                    <a:pt x="2427" y="200"/>
                  </a:lnTo>
                  <a:lnTo>
                    <a:pt x="2421" y="216"/>
                  </a:lnTo>
                  <a:lnTo>
                    <a:pt x="2411" y="212"/>
                  </a:lnTo>
                  <a:lnTo>
                    <a:pt x="2399" y="212"/>
                  </a:lnTo>
                  <a:lnTo>
                    <a:pt x="2403" y="222"/>
                  </a:lnTo>
                  <a:lnTo>
                    <a:pt x="2425" y="228"/>
                  </a:lnTo>
                  <a:lnTo>
                    <a:pt x="2433" y="224"/>
                  </a:lnTo>
                  <a:lnTo>
                    <a:pt x="2443" y="206"/>
                  </a:lnTo>
                  <a:lnTo>
                    <a:pt x="2447" y="208"/>
                  </a:lnTo>
                  <a:lnTo>
                    <a:pt x="2437" y="228"/>
                  </a:lnTo>
                  <a:lnTo>
                    <a:pt x="2437" y="236"/>
                  </a:lnTo>
                  <a:lnTo>
                    <a:pt x="2431" y="250"/>
                  </a:lnTo>
                  <a:lnTo>
                    <a:pt x="2433" y="268"/>
                  </a:lnTo>
                  <a:lnTo>
                    <a:pt x="2425" y="250"/>
                  </a:lnTo>
                  <a:lnTo>
                    <a:pt x="2425" y="240"/>
                  </a:lnTo>
                  <a:lnTo>
                    <a:pt x="2403" y="236"/>
                  </a:lnTo>
                  <a:lnTo>
                    <a:pt x="2385" y="244"/>
                  </a:lnTo>
                  <a:lnTo>
                    <a:pt x="2377" y="238"/>
                  </a:lnTo>
                  <a:lnTo>
                    <a:pt x="2369" y="244"/>
                  </a:lnTo>
                  <a:lnTo>
                    <a:pt x="2385" y="248"/>
                  </a:lnTo>
                  <a:lnTo>
                    <a:pt x="2385" y="258"/>
                  </a:lnTo>
                  <a:lnTo>
                    <a:pt x="2411" y="258"/>
                  </a:lnTo>
                  <a:lnTo>
                    <a:pt x="2407" y="266"/>
                  </a:lnTo>
                  <a:lnTo>
                    <a:pt x="2421" y="274"/>
                  </a:lnTo>
                  <a:lnTo>
                    <a:pt x="2419" y="290"/>
                  </a:lnTo>
                  <a:lnTo>
                    <a:pt x="2401" y="288"/>
                  </a:lnTo>
                  <a:lnTo>
                    <a:pt x="2387" y="278"/>
                  </a:lnTo>
                  <a:lnTo>
                    <a:pt x="2391" y="284"/>
                  </a:lnTo>
                  <a:lnTo>
                    <a:pt x="2415" y="300"/>
                  </a:lnTo>
                  <a:lnTo>
                    <a:pt x="2407" y="306"/>
                  </a:lnTo>
                  <a:lnTo>
                    <a:pt x="2427" y="306"/>
                  </a:lnTo>
                  <a:lnTo>
                    <a:pt x="2429" y="288"/>
                  </a:lnTo>
                  <a:lnTo>
                    <a:pt x="2439" y="284"/>
                  </a:lnTo>
                  <a:lnTo>
                    <a:pt x="2439" y="288"/>
                  </a:lnTo>
                  <a:lnTo>
                    <a:pt x="2451" y="296"/>
                  </a:lnTo>
                  <a:lnTo>
                    <a:pt x="2435" y="296"/>
                  </a:lnTo>
                  <a:lnTo>
                    <a:pt x="2433" y="304"/>
                  </a:lnTo>
                  <a:lnTo>
                    <a:pt x="2421" y="318"/>
                  </a:lnTo>
                  <a:lnTo>
                    <a:pt x="2407" y="318"/>
                  </a:lnTo>
                  <a:lnTo>
                    <a:pt x="2405" y="312"/>
                  </a:lnTo>
                  <a:lnTo>
                    <a:pt x="2385" y="312"/>
                  </a:lnTo>
                  <a:lnTo>
                    <a:pt x="2377" y="324"/>
                  </a:lnTo>
                  <a:lnTo>
                    <a:pt x="2401" y="330"/>
                  </a:lnTo>
                  <a:lnTo>
                    <a:pt x="2403" y="343"/>
                  </a:lnTo>
                  <a:lnTo>
                    <a:pt x="2391" y="343"/>
                  </a:lnTo>
                  <a:lnTo>
                    <a:pt x="2375" y="349"/>
                  </a:lnTo>
                  <a:lnTo>
                    <a:pt x="2351" y="339"/>
                  </a:lnTo>
                  <a:lnTo>
                    <a:pt x="2330" y="343"/>
                  </a:lnTo>
                  <a:lnTo>
                    <a:pt x="2318" y="349"/>
                  </a:lnTo>
                  <a:lnTo>
                    <a:pt x="2334" y="355"/>
                  </a:lnTo>
                  <a:lnTo>
                    <a:pt x="2342" y="373"/>
                  </a:lnTo>
                  <a:lnTo>
                    <a:pt x="2373" y="389"/>
                  </a:lnTo>
                  <a:lnTo>
                    <a:pt x="2365" y="393"/>
                  </a:lnTo>
                  <a:lnTo>
                    <a:pt x="2383" y="393"/>
                  </a:lnTo>
                  <a:lnTo>
                    <a:pt x="2375" y="397"/>
                  </a:lnTo>
                  <a:lnTo>
                    <a:pt x="2375" y="405"/>
                  </a:lnTo>
                  <a:lnTo>
                    <a:pt x="2383" y="405"/>
                  </a:lnTo>
                  <a:lnTo>
                    <a:pt x="2389" y="425"/>
                  </a:lnTo>
                  <a:lnTo>
                    <a:pt x="2361" y="429"/>
                  </a:lnTo>
                  <a:lnTo>
                    <a:pt x="2351" y="425"/>
                  </a:lnTo>
                  <a:lnTo>
                    <a:pt x="2347" y="411"/>
                  </a:lnTo>
                  <a:lnTo>
                    <a:pt x="2322" y="397"/>
                  </a:lnTo>
                  <a:lnTo>
                    <a:pt x="2308" y="399"/>
                  </a:lnTo>
                  <a:close/>
                  <a:moveTo>
                    <a:pt x="2308" y="399"/>
                  </a:moveTo>
                  <a:lnTo>
                    <a:pt x="2306" y="397"/>
                  </a:lnTo>
                  <a:lnTo>
                    <a:pt x="2306" y="397"/>
                  </a:lnTo>
                  <a:lnTo>
                    <a:pt x="2306" y="397"/>
                  </a:lnTo>
                  <a:lnTo>
                    <a:pt x="2306" y="397"/>
                  </a:lnTo>
                  <a:lnTo>
                    <a:pt x="2290" y="385"/>
                  </a:lnTo>
                  <a:lnTo>
                    <a:pt x="2282" y="387"/>
                  </a:lnTo>
                  <a:lnTo>
                    <a:pt x="2298" y="393"/>
                  </a:lnTo>
                  <a:lnTo>
                    <a:pt x="2294" y="397"/>
                  </a:lnTo>
                  <a:lnTo>
                    <a:pt x="2306" y="397"/>
                  </a:lnTo>
                  <a:lnTo>
                    <a:pt x="2306" y="397"/>
                  </a:lnTo>
                  <a:lnTo>
                    <a:pt x="2306" y="397"/>
                  </a:lnTo>
                  <a:lnTo>
                    <a:pt x="2306" y="397"/>
                  </a:lnTo>
                  <a:lnTo>
                    <a:pt x="2306" y="399"/>
                  </a:lnTo>
                  <a:lnTo>
                    <a:pt x="2308" y="399"/>
                  </a:lnTo>
                  <a:close/>
                  <a:moveTo>
                    <a:pt x="2363" y="355"/>
                  </a:moveTo>
                  <a:lnTo>
                    <a:pt x="2383" y="359"/>
                  </a:lnTo>
                  <a:lnTo>
                    <a:pt x="2383" y="365"/>
                  </a:lnTo>
                  <a:lnTo>
                    <a:pt x="2371" y="365"/>
                  </a:lnTo>
                  <a:lnTo>
                    <a:pt x="2363" y="361"/>
                  </a:lnTo>
                  <a:lnTo>
                    <a:pt x="2342" y="359"/>
                  </a:lnTo>
                  <a:lnTo>
                    <a:pt x="2342" y="357"/>
                  </a:lnTo>
                  <a:lnTo>
                    <a:pt x="2363" y="355"/>
                  </a:lnTo>
                  <a:close/>
                  <a:moveTo>
                    <a:pt x="2397" y="314"/>
                  </a:moveTo>
                  <a:lnTo>
                    <a:pt x="2409" y="322"/>
                  </a:lnTo>
                  <a:lnTo>
                    <a:pt x="2391" y="324"/>
                  </a:lnTo>
                  <a:lnTo>
                    <a:pt x="2383" y="316"/>
                  </a:lnTo>
                  <a:lnTo>
                    <a:pt x="2397" y="314"/>
                  </a:lnTo>
                  <a:close/>
                  <a:moveTo>
                    <a:pt x="2451" y="134"/>
                  </a:moveTo>
                  <a:lnTo>
                    <a:pt x="2443" y="142"/>
                  </a:lnTo>
                  <a:lnTo>
                    <a:pt x="2435" y="144"/>
                  </a:lnTo>
                  <a:lnTo>
                    <a:pt x="2421" y="138"/>
                  </a:lnTo>
                  <a:lnTo>
                    <a:pt x="2445" y="130"/>
                  </a:lnTo>
                  <a:lnTo>
                    <a:pt x="2451" y="134"/>
                  </a:lnTo>
                  <a:close/>
                  <a:moveTo>
                    <a:pt x="1880" y="431"/>
                  </a:moveTo>
                  <a:lnTo>
                    <a:pt x="1906" y="435"/>
                  </a:lnTo>
                  <a:lnTo>
                    <a:pt x="1914" y="443"/>
                  </a:lnTo>
                  <a:lnTo>
                    <a:pt x="1924" y="447"/>
                  </a:lnTo>
                  <a:lnTo>
                    <a:pt x="1922" y="455"/>
                  </a:lnTo>
                  <a:lnTo>
                    <a:pt x="1900" y="461"/>
                  </a:lnTo>
                  <a:lnTo>
                    <a:pt x="1890" y="457"/>
                  </a:lnTo>
                  <a:lnTo>
                    <a:pt x="1902" y="457"/>
                  </a:lnTo>
                  <a:lnTo>
                    <a:pt x="1878" y="449"/>
                  </a:lnTo>
                  <a:lnTo>
                    <a:pt x="1882" y="441"/>
                  </a:lnTo>
                  <a:lnTo>
                    <a:pt x="1880" y="431"/>
                  </a:lnTo>
                  <a:close/>
                  <a:moveTo>
                    <a:pt x="2351" y="373"/>
                  </a:moveTo>
                  <a:lnTo>
                    <a:pt x="2342" y="361"/>
                  </a:lnTo>
                  <a:lnTo>
                    <a:pt x="2363" y="361"/>
                  </a:lnTo>
                  <a:lnTo>
                    <a:pt x="2381" y="375"/>
                  </a:lnTo>
                  <a:lnTo>
                    <a:pt x="2377" y="381"/>
                  </a:lnTo>
                  <a:lnTo>
                    <a:pt x="2351" y="373"/>
                  </a:lnTo>
                  <a:close/>
                  <a:moveTo>
                    <a:pt x="2361" y="351"/>
                  </a:moveTo>
                  <a:lnTo>
                    <a:pt x="2334" y="347"/>
                  </a:lnTo>
                  <a:lnTo>
                    <a:pt x="2367" y="353"/>
                  </a:lnTo>
                  <a:lnTo>
                    <a:pt x="2342" y="355"/>
                  </a:lnTo>
                  <a:lnTo>
                    <a:pt x="2324" y="351"/>
                  </a:lnTo>
                  <a:lnTo>
                    <a:pt x="2330" y="345"/>
                  </a:lnTo>
                  <a:lnTo>
                    <a:pt x="2342" y="345"/>
                  </a:lnTo>
                  <a:lnTo>
                    <a:pt x="2361" y="351"/>
                  </a:lnTo>
                  <a:close/>
                  <a:moveTo>
                    <a:pt x="1728" y="1446"/>
                  </a:moveTo>
                  <a:lnTo>
                    <a:pt x="1722" y="1448"/>
                  </a:lnTo>
                  <a:lnTo>
                    <a:pt x="1730" y="1458"/>
                  </a:lnTo>
                  <a:lnTo>
                    <a:pt x="1718" y="1450"/>
                  </a:lnTo>
                  <a:lnTo>
                    <a:pt x="1714" y="1452"/>
                  </a:lnTo>
                  <a:lnTo>
                    <a:pt x="1694" y="1454"/>
                  </a:lnTo>
                  <a:lnTo>
                    <a:pt x="1692" y="1446"/>
                  </a:lnTo>
                  <a:lnTo>
                    <a:pt x="1696" y="1446"/>
                  </a:lnTo>
                  <a:lnTo>
                    <a:pt x="1728" y="1446"/>
                  </a:lnTo>
                  <a:close/>
                  <a:moveTo>
                    <a:pt x="38" y="861"/>
                  </a:moveTo>
                  <a:lnTo>
                    <a:pt x="40" y="863"/>
                  </a:lnTo>
                  <a:lnTo>
                    <a:pt x="26" y="869"/>
                  </a:lnTo>
                  <a:lnTo>
                    <a:pt x="22" y="865"/>
                  </a:lnTo>
                  <a:lnTo>
                    <a:pt x="8" y="867"/>
                  </a:lnTo>
                  <a:lnTo>
                    <a:pt x="0" y="865"/>
                  </a:lnTo>
                  <a:lnTo>
                    <a:pt x="0" y="865"/>
                  </a:lnTo>
                  <a:lnTo>
                    <a:pt x="10" y="861"/>
                  </a:lnTo>
                  <a:lnTo>
                    <a:pt x="28" y="865"/>
                  </a:lnTo>
                  <a:lnTo>
                    <a:pt x="38" y="861"/>
                  </a:lnTo>
                  <a:close/>
                  <a:moveTo>
                    <a:pt x="715" y="793"/>
                  </a:moveTo>
                  <a:lnTo>
                    <a:pt x="713" y="781"/>
                  </a:lnTo>
                  <a:lnTo>
                    <a:pt x="721" y="777"/>
                  </a:lnTo>
                  <a:lnTo>
                    <a:pt x="725" y="783"/>
                  </a:lnTo>
                  <a:lnTo>
                    <a:pt x="721" y="801"/>
                  </a:lnTo>
                  <a:lnTo>
                    <a:pt x="715" y="797"/>
                  </a:lnTo>
                  <a:lnTo>
                    <a:pt x="715" y="793"/>
                  </a:lnTo>
                  <a:close/>
                  <a:moveTo>
                    <a:pt x="683" y="765"/>
                  </a:moveTo>
                  <a:lnTo>
                    <a:pt x="675" y="781"/>
                  </a:lnTo>
                  <a:lnTo>
                    <a:pt x="675" y="757"/>
                  </a:lnTo>
                  <a:lnTo>
                    <a:pt x="679" y="753"/>
                  </a:lnTo>
                  <a:lnTo>
                    <a:pt x="693" y="755"/>
                  </a:lnTo>
                  <a:lnTo>
                    <a:pt x="701" y="765"/>
                  </a:lnTo>
                  <a:lnTo>
                    <a:pt x="683" y="767"/>
                  </a:lnTo>
                  <a:lnTo>
                    <a:pt x="683" y="765"/>
                  </a:lnTo>
                  <a:close/>
                  <a:moveTo>
                    <a:pt x="190" y="681"/>
                  </a:moveTo>
                  <a:lnTo>
                    <a:pt x="196" y="681"/>
                  </a:lnTo>
                  <a:lnTo>
                    <a:pt x="198" y="691"/>
                  </a:lnTo>
                  <a:lnTo>
                    <a:pt x="182" y="693"/>
                  </a:lnTo>
                  <a:lnTo>
                    <a:pt x="170" y="685"/>
                  </a:lnTo>
                  <a:lnTo>
                    <a:pt x="190" y="681"/>
                  </a:lnTo>
                  <a:close/>
                  <a:moveTo>
                    <a:pt x="190" y="817"/>
                  </a:moveTo>
                  <a:lnTo>
                    <a:pt x="188" y="825"/>
                  </a:lnTo>
                  <a:lnTo>
                    <a:pt x="170" y="833"/>
                  </a:lnTo>
                  <a:lnTo>
                    <a:pt x="164" y="833"/>
                  </a:lnTo>
                  <a:lnTo>
                    <a:pt x="146" y="843"/>
                  </a:lnTo>
                  <a:lnTo>
                    <a:pt x="156" y="831"/>
                  </a:lnTo>
                  <a:lnTo>
                    <a:pt x="174" y="829"/>
                  </a:lnTo>
                  <a:lnTo>
                    <a:pt x="176" y="821"/>
                  </a:lnTo>
                  <a:lnTo>
                    <a:pt x="190" y="817"/>
                  </a:lnTo>
                  <a:close/>
                  <a:moveTo>
                    <a:pt x="394" y="721"/>
                  </a:moveTo>
                  <a:lnTo>
                    <a:pt x="406" y="729"/>
                  </a:lnTo>
                  <a:lnTo>
                    <a:pt x="394" y="733"/>
                  </a:lnTo>
                  <a:lnTo>
                    <a:pt x="400" y="735"/>
                  </a:lnTo>
                  <a:lnTo>
                    <a:pt x="400" y="747"/>
                  </a:lnTo>
                  <a:lnTo>
                    <a:pt x="388" y="749"/>
                  </a:lnTo>
                  <a:lnTo>
                    <a:pt x="374" y="761"/>
                  </a:lnTo>
                  <a:lnTo>
                    <a:pt x="376" y="753"/>
                  </a:lnTo>
                  <a:lnTo>
                    <a:pt x="370" y="757"/>
                  </a:lnTo>
                  <a:lnTo>
                    <a:pt x="364" y="745"/>
                  </a:lnTo>
                  <a:lnTo>
                    <a:pt x="386" y="731"/>
                  </a:lnTo>
                  <a:lnTo>
                    <a:pt x="394" y="721"/>
                  </a:lnTo>
                  <a:close/>
                  <a:moveTo>
                    <a:pt x="647" y="729"/>
                  </a:moveTo>
                  <a:lnTo>
                    <a:pt x="665" y="733"/>
                  </a:lnTo>
                  <a:lnTo>
                    <a:pt x="665" y="745"/>
                  </a:lnTo>
                  <a:lnTo>
                    <a:pt x="651" y="739"/>
                  </a:lnTo>
                  <a:lnTo>
                    <a:pt x="655" y="745"/>
                  </a:lnTo>
                  <a:lnTo>
                    <a:pt x="665" y="749"/>
                  </a:lnTo>
                  <a:lnTo>
                    <a:pt x="669" y="761"/>
                  </a:lnTo>
                  <a:lnTo>
                    <a:pt x="669" y="773"/>
                  </a:lnTo>
                  <a:lnTo>
                    <a:pt x="657" y="759"/>
                  </a:lnTo>
                  <a:lnTo>
                    <a:pt x="661" y="755"/>
                  </a:lnTo>
                  <a:lnTo>
                    <a:pt x="655" y="751"/>
                  </a:lnTo>
                  <a:lnTo>
                    <a:pt x="651" y="755"/>
                  </a:lnTo>
                  <a:lnTo>
                    <a:pt x="649" y="741"/>
                  </a:lnTo>
                  <a:lnTo>
                    <a:pt x="639" y="733"/>
                  </a:lnTo>
                  <a:lnTo>
                    <a:pt x="647" y="729"/>
                  </a:lnTo>
                  <a:close/>
                  <a:moveTo>
                    <a:pt x="685" y="779"/>
                  </a:moveTo>
                  <a:lnTo>
                    <a:pt x="681" y="781"/>
                  </a:lnTo>
                  <a:lnTo>
                    <a:pt x="685" y="769"/>
                  </a:lnTo>
                  <a:lnTo>
                    <a:pt x="691" y="769"/>
                  </a:lnTo>
                  <a:lnTo>
                    <a:pt x="707" y="793"/>
                  </a:lnTo>
                  <a:lnTo>
                    <a:pt x="709" y="803"/>
                  </a:lnTo>
                  <a:lnTo>
                    <a:pt x="703" y="797"/>
                  </a:lnTo>
                  <a:lnTo>
                    <a:pt x="697" y="805"/>
                  </a:lnTo>
                  <a:lnTo>
                    <a:pt x="689" y="793"/>
                  </a:lnTo>
                  <a:lnTo>
                    <a:pt x="685" y="803"/>
                  </a:lnTo>
                  <a:lnTo>
                    <a:pt x="689" y="785"/>
                  </a:lnTo>
                  <a:lnTo>
                    <a:pt x="685" y="779"/>
                  </a:lnTo>
                  <a:close/>
                  <a:moveTo>
                    <a:pt x="1740" y="901"/>
                  </a:moveTo>
                  <a:lnTo>
                    <a:pt x="1752" y="903"/>
                  </a:lnTo>
                  <a:lnTo>
                    <a:pt x="1774" y="913"/>
                  </a:lnTo>
                  <a:lnTo>
                    <a:pt x="1778" y="917"/>
                  </a:lnTo>
                  <a:lnTo>
                    <a:pt x="1770" y="919"/>
                  </a:lnTo>
                  <a:lnTo>
                    <a:pt x="1748" y="913"/>
                  </a:lnTo>
                  <a:lnTo>
                    <a:pt x="1736" y="905"/>
                  </a:lnTo>
                  <a:lnTo>
                    <a:pt x="1740" y="901"/>
                  </a:lnTo>
                  <a:close/>
                  <a:moveTo>
                    <a:pt x="1478" y="835"/>
                  </a:moveTo>
                  <a:lnTo>
                    <a:pt x="1482" y="835"/>
                  </a:lnTo>
                  <a:lnTo>
                    <a:pt x="1488" y="845"/>
                  </a:lnTo>
                  <a:lnTo>
                    <a:pt x="1468" y="839"/>
                  </a:lnTo>
                  <a:lnTo>
                    <a:pt x="1478" y="835"/>
                  </a:lnTo>
                  <a:close/>
                  <a:moveTo>
                    <a:pt x="727" y="811"/>
                  </a:moveTo>
                  <a:lnTo>
                    <a:pt x="749" y="833"/>
                  </a:lnTo>
                  <a:lnTo>
                    <a:pt x="741" y="829"/>
                  </a:lnTo>
                  <a:lnTo>
                    <a:pt x="741" y="837"/>
                  </a:lnTo>
                  <a:lnTo>
                    <a:pt x="731" y="829"/>
                  </a:lnTo>
                  <a:lnTo>
                    <a:pt x="733" y="825"/>
                  </a:lnTo>
                  <a:lnTo>
                    <a:pt x="727" y="811"/>
                  </a:lnTo>
                  <a:close/>
                  <a:moveTo>
                    <a:pt x="1508" y="633"/>
                  </a:moveTo>
                  <a:lnTo>
                    <a:pt x="1510" y="643"/>
                  </a:lnTo>
                  <a:lnTo>
                    <a:pt x="1502" y="653"/>
                  </a:lnTo>
                  <a:lnTo>
                    <a:pt x="1496" y="649"/>
                  </a:lnTo>
                  <a:lnTo>
                    <a:pt x="1496" y="639"/>
                  </a:lnTo>
                  <a:lnTo>
                    <a:pt x="1502" y="633"/>
                  </a:lnTo>
                  <a:lnTo>
                    <a:pt x="1508" y="633"/>
                  </a:lnTo>
                  <a:close/>
                  <a:moveTo>
                    <a:pt x="1468" y="621"/>
                  </a:moveTo>
                  <a:lnTo>
                    <a:pt x="1470" y="625"/>
                  </a:lnTo>
                  <a:lnTo>
                    <a:pt x="1452" y="639"/>
                  </a:lnTo>
                  <a:lnTo>
                    <a:pt x="1444" y="639"/>
                  </a:lnTo>
                  <a:lnTo>
                    <a:pt x="1440" y="631"/>
                  </a:lnTo>
                  <a:lnTo>
                    <a:pt x="1450" y="621"/>
                  </a:lnTo>
                  <a:lnTo>
                    <a:pt x="1468" y="621"/>
                  </a:lnTo>
                  <a:close/>
                  <a:moveTo>
                    <a:pt x="1538" y="613"/>
                  </a:moveTo>
                  <a:lnTo>
                    <a:pt x="1530" y="617"/>
                  </a:lnTo>
                  <a:lnTo>
                    <a:pt x="1522" y="609"/>
                  </a:lnTo>
                  <a:lnTo>
                    <a:pt x="1534" y="609"/>
                  </a:lnTo>
                  <a:lnTo>
                    <a:pt x="1538" y="603"/>
                  </a:lnTo>
                  <a:lnTo>
                    <a:pt x="1550" y="605"/>
                  </a:lnTo>
                  <a:lnTo>
                    <a:pt x="1538" y="613"/>
                  </a:lnTo>
                  <a:close/>
                  <a:moveTo>
                    <a:pt x="1566" y="485"/>
                  </a:moveTo>
                  <a:lnTo>
                    <a:pt x="1574" y="489"/>
                  </a:lnTo>
                  <a:lnTo>
                    <a:pt x="1574" y="505"/>
                  </a:lnTo>
                  <a:lnTo>
                    <a:pt x="1562" y="513"/>
                  </a:lnTo>
                  <a:lnTo>
                    <a:pt x="1546" y="513"/>
                  </a:lnTo>
                  <a:lnTo>
                    <a:pt x="1540" y="501"/>
                  </a:lnTo>
                  <a:lnTo>
                    <a:pt x="1550" y="487"/>
                  </a:lnTo>
                  <a:lnTo>
                    <a:pt x="1566" y="485"/>
                  </a:lnTo>
                  <a:close/>
                  <a:moveTo>
                    <a:pt x="1516" y="455"/>
                  </a:moveTo>
                  <a:lnTo>
                    <a:pt x="1526" y="461"/>
                  </a:lnTo>
                  <a:lnTo>
                    <a:pt x="1518" y="469"/>
                  </a:lnTo>
                  <a:lnTo>
                    <a:pt x="1518" y="487"/>
                  </a:lnTo>
                  <a:lnTo>
                    <a:pt x="1508" y="469"/>
                  </a:lnTo>
                  <a:lnTo>
                    <a:pt x="1518" y="459"/>
                  </a:lnTo>
                  <a:lnTo>
                    <a:pt x="1516" y="455"/>
                  </a:lnTo>
                  <a:close/>
                  <a:moveTo>
                    <a:pt x="1125" y="347"/>
                  </a:moveTo>
                  <a:lnTo>
                    <a:pt x="1115" y="361"/>
                  </a:lnTo>
                  <a:lnTo>
                    <a:pt x="1097" y="345"/>
                  </a:lnTo>
                  <a:lnTo>
                    <a:pt x="1089" y="343"/>
                  </a:lnTo>
                  <a:lnTo>
                    <a:pt x="1095" y="337"/>
                  </a:lnTo>
                  <a:lnTo>
                    <a:pt x="1117" y="335"/>
                  </a:lnTo>
                  <a:lnTo>
                    <a:pt x="1127" y="341"/>
                  </a:lnTo>
                  <a:lnTo>
                    <a:pt x="1125" y="347"/>
                  </a:lnTo>
                  <a:close/>
                  <a:moveTo>
                    <a:pt x="1129" y="256"/>
                  </a:moveTo>
                  <a:lnTo>
                    <a:pt x="1125" y="246"/>
                  </a:lnTo>
                  <a:lnTo>
                    <a:pt x="1133" y="244"/>
                  </a:lnTo>
                  <a:lnTo>
                    <a:pt x="1153" y="256"/>
                  </a:lnTo>
                  <a:lnTo>
                    <a:pt x="1159" y="264"/>
                  </a:lnTo>
                  <a:lnTo>
                    <a:pt x="1139" y="268"/>
                  </a:lnTo>
                  <a:lnTo>
                    <a:pt x="1137" y="284"/>
                  </a:lnTo>
                  <a:lnTo>
                    <a:pt x="1141" y="290"/>
                  </a:lnTo>
                  <a:lnTo>
                    <a:pt x="1131" y="296"/>
                  </a:lnTo>
                  <a:lnTo>
                    <a:pt x="1121" y="292"/>
                  </a:lnTo>
                  <a:lnTo>
                    <a:pt x="1133" y="284"/>
                  </a:lnTo>
                  <a:lnTo>
                    <a:pt x="1135" y="268"/>
                  </a:lnTo>
                  <a:lnTo>
                    <a:pt x="1129" y="256"/>
                  </a:lnTo>
                  <a:close/>
                  <a:moveTo>
                    <a:pt x="927" y="262"/>
                  </a:moveTo>
                  <a:lnTo>
                    <a:pt x="923" y="274"/>
                  </a:lnTo>
                  <a:lnTo>
                    <a:pt x="913" y="280"/>
                  </a:lnTo>
                  <a:lnTo>
                    <a:pt x="901" y="278"/>
                  </a:lnTo>
                  <a:lnTo>
                    <a:pt x="913" y="268"/>
                  </a:lnTo>
                  <a:lnTo>
                    <a:pt x="927" y="262"/>
                  </a:lnTo>
                  <a:close/>
                  <a:moveTo>
                    <a:pt x="1341" y="214"/>
                  </a:moveTo>
                  <a:lnTo>
                    <a:pt x="1351" y="220"/>
                  </a:lnTo>
                  <a:lnTo>
                    <a:pt x="1345" y="228"/>
                  </a:lnTo>
                  <a:lnTo>
                    <a:pt x="1329" y="220"/>
                  </a:lnTo>
                  <a:lnTo>
                    <a:pt x="1329" y="214"/>
                  </a:lnTo>
                  <a:lnTo>
                    <a:pt x="1341" y="214"/>
                  </a:lnTo>
                  <a:close/>
                  <a:moveTo>
                    <a:pt x="1119" y="220"/>
                  </a:moveTo>
                  <a:lnTo>
                    <a:pt x="1127" y="224"/>
                  </a:lnTo>
                  <a:lnTo>
                    <a:pt x="1123" y="230"/>
                  </a:lnTo>
                  <a:lnTo>
                    <a:pt x="1111" y="224"/>
                  </a:lnTo>
                  <a:lnTo>
                    <a:pt x="1103" y="210"/>
                  </a:lnTo>
                  <a:lnTo>
                    <a:pt x="1111" y="210"/>
                  </a:lnTo>
                  <a:lnTo>
                    <a:pt x="1119" y="220"/>
                  </a:lnTo>
                  <a:close/>
                  <a:moveTo>
                    <a:pt x="1265" y="208"/>
                  </a:moveTo>
                  <a:lnTo>
                    <a:pt x="1297" y="210"/>
                  </a:lnTo>
                  <a:lnTo>
                    <a:pt x="1293" y="218"/>
                  </a:lnTo>
                  <a:lnTo>
                    <a:pt x="1255" y="218"/>
                  </a:lnTo>
                  <a:lnTo>
                    <a:pt x="1253" y="212"/>
                  </a:lnTo>
                  <a:lnTo>
                    <a:pt x="1265" y="208"/>
                  </a:lnTo>
                  <a:close/>
                  <a:moveTo>
                    <a:pt x="1203" y="130"/>
                  </a:moveTo>
                  <a:lnTo>
                    <a:pt x="1215" y="134"/>
                  </a:lnTo>
                  <a:lnTo>
                    <a:pt x="1213" y="144"/>
                  </a:lnTo>
                  <a:lnTo>
                    <a:pt x="1191" y="132"/>
                  </a:lnTo>
                  <a:lnTo>
                    <a:pt x="1203" y="130"/>
                  </a:lnTo>
                  <a:close/>
                  <a:moveTo>
                    <a:pt x="1502" y="743"/>
                  </a:moveTo>
                  <a:lnTo>
                    <a:pt x="1502" y="757"/>
                  </a:lnTo>
                  <a:lnTo>
                    <a:pt x="1514" y="767"/>
                  </a:lnTo>
                  <a:lnTo>
                    <a:pt x="1518" y="763"/>
                  </a:lnTo>
                  <a:lnTo>
                    <a:pt x="1520" y="773"/>
                  </a:lnTo>
                  <a:lnTo>
                    <a:pt x="1512" y="773"/>
                  </a:lnTo>
                  <a:lnTo>
                    <a:pt x="1508" y="779"/>
                  </a:lnTo>
                  <a:lnTo>
                    <a:pt x="1498" y="771"/>
                  </a:lnTo>
                  <a:lnTo>
                    <a:pt x="1504" y="769"/>
                  </a:lnTo>
                  <a:lnTo>
                    <a:pt x="1502" y="759"/>
                  </a:lnTo>
                  <a:lnTo>
                    <a:pt x="1502" y="743"/>
                  </a:lnTo>
                  <a:close/>
                  <a:moveTo>
                    <a:pt x="753" y="837"/>
                  </a:moveTo>
                  <a:lnTo>
                    <a:pt x="761" y="837"/>
                  </a:lnTo>
                  <a:lnTo>
                    <a:pt x="761" y="851"/>
                  </a:lnTo>
                  <a:lnTo>
                    <a:pt x="755" y="851"/>
                  </a:lnTo>
                  <a:lnTo>
                    <a:pt x="753" y="837"/>
                  </a:lnTo>
                  <a:close/>
                  <a:moveTo>
                    <a:pt x="1808" y="977"/>
                  </a:moveTo>
                  <a:lnTo>
                    <a:pt x="1798" y="985"/>
                  </a:lnTo>
                  <a:lnTo>
                    <a:pt x="1782" y="985"/>
                  </a:lnTo>
                  <a:lnTo>
                    <a:pt x="1780" y="977"/>
                  </a:lnTo>
                  <a:lnTo>
                    <a:pt x="1794" y="957"/>
                  </a:lnTo>
                  <a:lnTo>
                    <a:pt x="1798" y="965"/>
                  </a:lnTo>
                  <a:lnTo>
                    <a:pt x="1790" y="981"/>
                  </a:lnTo>
                  <a:lnTo>
                    <a:pt x="1798" y="971"/>
                  </a:lnTo>
                  <a:lnTo>
                    <a:pt x="1808" y="977"/>
                  </a:lnTo>
                  <a:close/>
                  <a:moveTo>
                    <a:pt x="1774" y="969"/>
                  </a:moveTo>
                  <a:lnTo>
                    <a:pt x="1760" y="975"/>
                  </a:lnTo>
                  <a:lnTo>
                    <a:pt x="1748" y="973"/>
                  </a:lnTo>
                  <a:lnTo>
                    <a:pt x="1736" y="965"/>
                  </a:lnTo>
                  <a:lnTo>
                    <a:pt x="1742" y="963"/>
                  </a:lnTo>
                  <a:lnTo>
                    <a:pt x="1746" y="969"/>
                  </a:lnTo>
                  <a:lnTo>
                    <a:pt x="1774" y="969"/>
                  </a:lnTo>
                  <a:close/>
                  <a:moveTo>
                    <a:pt x="1498" y="349"/>
                  </a:moveTo>
                  <a:lnTo>
                    <a:pt x="1488" y="349"/>
                  </a:lnTo>
                  <a:lnTo>
                    <a:pt x="1486" y="335"/>
                  </a:lnTo>
                  <a:lnTo>
                    <a:pt x="1508" y="337"/>
                  </a:lnTo>
                  <a:lnTo>
                    <a:pt x="1528" y="337"/>
                  </a:lnTo>
                  <a:lnTo>
                    <a:pt x="1542" y="341"/>
                  </a:lnTo>
                  <a:lnTo>
                    <a:pt x="1556" y="353"/>
                  </a:lnTo>
                  <a:lnTo>
                    <a:pt x="1556" y="361"/>
                  </a:lnTo>
                  <a:lnTo>
                    <a:pt x="1526" y="359"/>
                  </a:lnTo>
                  <a:lnTo>
                    <a:pt x="1512" y="363"/>
                  </a:lnTo>
                  <a:lnTo>
                    <a:pt x="1500" y="361"/>
                  </a:lnTo>
                  <a:lnTo>
                    <a:pt x="1498" y="349"/>
                  </a:lnTo>
                  <a:close/>
                  <a:moveTo>
                    <a:pt x="1273" y="272"/>
                  </a:moveTo>
                  <a:lnTo>
                    <a:pt x="1277" y="266"/>
                  </a:lnTo>
                  <a:lnTo>
                    <a:pt x="1281" y="278"/>
                  </a:lnTo>
                  <a:lnTo>
                    <a:pt x="1293" y="288"/>
                  </a:lnTo>
                  <a:lnTo>
                    <a:pt x="1291" y="306"/>
                  </a:lnTo>
                  <a:lnTo>
                    <a:pt x="1275" y="308"/>
                  </a:lnTo>
                  <a:lnTo>
                    <a:pt x="1265" y="302"/>
                  </a:lnTo>
                  <a:lnTo>
                    <a:pt x="1265" y="312"/>
                  </a:lnTo>
                  <a:lnTo>
                    <a:pt x="1257" y="308"/>
                  </a:lnTo>
                  <a:lnTo>
                    <a:pt x="1257" y="302"/>
                  </a:lnTo>
                  <a:lnTo>
                    <a:pt x="1245" y="296"/>
                  </a:lnTo>
                  <a:lnTo>
                    <a:pt x="1253" y="282"/>
                  </a:lnTo>
                  <a:lnTo>
                    <a:pt x="1239" y="280"/>
                  </a:lnTo>
                  <a:lnTo>
                    <a:pt x="1251" y="276"/>
                  </a:lnTo>
                  <a:lnTo>
                    <a:pt x="1259" y="280"/>
                  </a:lnTo>
                  <a:lnTo>
                    <a:pt x="1273" y="276"/>
                  </a:lnTo>
                  <a:lnTo>
                    <a:pt x="1273" y="272"/>
                  </a:lnTo>
                  <a:close/>
                  <a:moveTo>
                    <a:pt x="1021" y="192"/>
                  </a:moveTo>
                  <a:lnTo>
                    <a:pt x="1009" y="188"/>
                  </a:lnTo>
                  <a:lnTo>
                    <a:pt x="995" y="192"/>
                  </a:lnTo>
                  <a:lnTo>
                    <a:pt x="993" y="188"/>
                  </a:lnTo>
                  <a:lnTo>
                    <a:pt x="1037" y="176"/>
                  </a:lnTo>
                  <a:lnTo>
                    <a:pt x="1051" y="182"/>
                  </a:lnTo>
                  <a:lnTo>
                    <a:pt x="1051" y="192"/>
                  </a:lnTo>
                  <a:lnTo>
                    <a:pt x="1025" y="188"/>
                  </a:lnTo>
                  <a:lnTo>
                    <a:pt x="1021" y="192"/>
                  </a:lnTo>
                  <a:close/>
                  <a:moveTo>
                    <a:pt x="1243" y="196"/>
                  </a:moveTo>
                  <a:lnTo>
                    <a:pt x="1227" y="194"/>
                  </a:lnTo>
                  <a:lnTo>
                    <a:pt x="1219" y="184"/>
                  </a:lnTo>
                  <a:lnTo>
                    <a:pt x="1223" y="174"/>
                  </a:lnTo>
                  <a:lnTo>
                    <a:pt x="1253" y="180"/>
                  </a:lnTo>
                  <a:lnTo>
                    <a:pt x="1273" y="190"/>
                  </a:lnTo>
                  <a:lnTo>
                    <a:pt x="1265" y="192"/>
                  </a:lnTo>
                  <a:lnTo>
                    <a:pt x="1269" y="202"/>
                  </a:lnTo>
                  <a:lnTo>
                    <a:pt x="1245" y="206"/>
                  </a:lnTo>
                  <a:lnTo>
                    <a:pt x="1229" y="200"/>
                  </a:lnTo>
                  <a:lnTo>
                    <a:pt x="1243" y="196"/>
                  </a:lnTo>
                  <a:close/>
                  <a:moveTo>
                    <a:pt x="1770" y="1474"/>
                  </a:moveTo>
                  <a:lnTo>
                    <a:pt x="1774" y="1468"/>
                  </a:lnTo>
                  <a:lnTo>
                    <a:pt x="1776" y="1458"/>
                  </a:lnTo>
                  <a:lnTo>
                    <a:pt x="1778" y="1468"/>
                  </a:lnTo>
                  <a:lnTo>
                    <a:pt x="1786" y="1480"/>
                  </a:lnTo>
                  <a:lnTo>
                    <a:pt x="1784" y="1494"/>
                  </a:lnTo>
                  <a:lnTo>
                    <a:pt x="1790" y="1508"/>
                  </a:lnTo>
                  <a:lnTo>
                    <a:pt x="1788" y="1514"/>
                  </a:lnTo>
                  <a:lnTo>
                    <a:pt x="1776" y="1478"/>
                  </a:lnTo>
                  <a:lnTo>
                    <a:pt x="1770" y="1474"/>
                  </a:lnTo>
                  <a:close/>
                  <a:moveTo>
                    <a:pt x="1538" y="1446"/>
                  </a:moveTo>
                  <a:lnTo>
                    <a:pt x="1546" y="1446"/>
                  </a:lnTo>
                  <a:lnTo>
                    <a:pt x="1558" y="1454"/>
                  </a:lnTo>
                  <a:lnTo>
                    <a:pt x="1546" y="1454"/>
                  </a:lnTo>
                  <a:lnTo>
                    <a:pt x="1542" y="1458"/>
                  </a:lnTo>
                  <a:lnTo>
                    <a:pt x="1534" y="1454"/>
                  </a:lnTo>
                  <a:lnTo>
                    <a:pt x="1524" y="1448"/>
                  </a:lnTo>
                  <a:lnTo>
                    <a:pt x="1530" y="1444"/>
                  </a:lnTo>
                  <a:lnTo>
                    <a:pt x="1538" y="1446"/>
                  </a:lnTo>
                  <a:close/>
                  <a:moveTo>
                    <a:pt x="1532" y="1330"/>
                  </a:moveTo>
                  <a:lnTo>
                    <a:pt x="1530" y="1342"/>
                  </a:lnTo>
                  <a:lnTo>
                    <a:pt x="1534" y="1346"/>
                  </a:lnTo>
                  <a:lnTo>
                    <a:pt x="1536" y="1362"/>
                  </a:lnTo>
                  <a:lnTo>
                    <a:pt x="1528" y="1350"/>
                  </a:lnTo>
                  <a:lnTo>
                    <a:pt x="1522" y="1348"/>
                  </a:lnTo>
                  <a:lnTo>
                    <a:pt x="1530" y="1340"/>
                  </a:lnTo>
                  <a:lnTo>
                    <a:pt x="1532" y="1330"/>
                  </a:lnTo>
                  <a:close/>
                  <a:moveTo>
                    <a:pt x="1532" y="1316"/>
                  </a:moveTo>
                  <a:lnTo>
                    <a:pt x="1518" y="1316"/>
                  </a:lnTo>
                  <a:lnTo>
                    <a:pt x="1522" y="1314"/>
                  </a:lnTo>
                  <a:lnTo>
                    <a:pt x="1538" y="1312"/>
                  </a:lnTo>
                  <a:lnTo>
                    <a:pt x="1544" y="1318"/>
                  </a:lnTo>
                  <a:lnTo>
                    <a:pt x="1536" y="1322"/>
                  </a:lnTo>
                  <a:lnTo>
                    <a:pt x="1532" y="1316"/>
                  </a:lnTo>
                  <a:close/>
                  <a:moveTo>
                    <a:pt x="114" y="605"/>
                  </a:moveTo>
                  <a:lnTo>
                    <a:pt x="126" y="603"/>
                  </a:lnTo>
                  <a:lnTo>
                    <a:pt x="130" y="607"/>
                  </a:lnTo>
                  <a:lnTo>
                    <a:pt x="150" y="611"/>
                  </a:lnTo>
                  <a:lnTo>
                    <a:pt x="134" y="621"/>
                  </a:lnTo>
                  <a:lnTo>
                    <a:pt x="118" y="609"/>
                  </a:lnTo>
                  <a:lnTo>
                    <a:pt x="110" y="611"/>
                  </a:lnTo>
                  <a:lnTo>
                    <a:pt x="104" y="607"/>
                  </a:lnTo>
                  <a:lnTo>
                    <a:pt x="104" y="601"/>
                  </a:lnTo>
                  <a:lnTo>
                    <a:pt x="114" y="605"/>
                  </a:lnTo>
                  <a:close/>
                  <a:moveTo>
                    <a:pt x="1538" y="1596"/>
                  </a:moveTo>
                  <a:lnTo>
                    <a:pt x="1542" y="1608"/>
                  </a:lnTo>
                  <a:lnTo>
                    <a:pt x="1532" y="1618"/>
                  </a:lnTo>
                  <a:lnTo>
                    <a:pt x="1522" y="1606"/>
                  </a:lnTo>
                  <a:lnTo>
                    <a:pt x="1528" y="1598"/>
                  </a:lnTo>
                  <a:lnTo>
                    <a:pt x="1512" y="1602"/>
                  </a:lnTo>
                  <a:lnTo>
                    <a:pt x="1520" y="1596"/>
                  </a:lnTo>
                  <a:lnTo>
                    <a:pt x="1514" y="1590"/>
                  </a:lnTo>
                  <a:lnTo>
                    <a:pt x="1504" y="1594"/>
                  </a:lnTo>
                  <a:lnTo>
                    <a:pt x="1502" y="1598"/>
                  </a:lnTo>
                  <a:lnTo>
                    <a:pt x="1492" y="1602"/>
                  </a:lnTo>
                  <a:lnTo>
                    <a:pt x="1500" y="1614"/>
                  </a:lnTo>
                  <a:lnTo>
                    <a:pt x="1486" y="1618"/>
                  </a:lnTo>
                  <a:lnTo>
                    <a:pt x="1486" y="1614"/>
                  </a:lnTo>
                  <a:lnTo>
                    <a:pt x="1472" y="1618"/>
                  </a:lnTo>
                  <a:lnTo>
                    <a:pt x="1476" y="1610"/>
                  </a:lnTo>
                  <a:lnTo>
                    <a:pt x="1474" y="1606"/>
                  </a:lnTo>
                  <a:lnTo>
                    <a:pt x="1466" y="1602"/>
                  </a:lnTo>
                  <a:lnTo>
                    <a:pt x="1454" y="1602"/>
                  </a:lnTo>
                  <a:lnTo>
                    <a:pt x="1440" y="1596"/>
                  </a:lnTo>
                  <a:lnTo>
                    <a:pt x="1444" y="1590"/>
                  </a:lnTo>
                  <a:lnTo>
                    <a:pt x="1428" y="1582"/>
                  </a:lnTo>
                  <a:lnTo>
                    <a:pt x="1428" y="1576"/>
                  </a:lnTo>
                  <a:lnTo>
                    <a:pt x="1422" y="1582"/>
                  </a:lnTo>
                  <a:lnTo>
                    <a:pt x="1414" y="1578"/>
                  </a:lnTo>
                  <a:lnTo>
                    <a:pt x="1410" y="1570"/>
                  </a:lnTo>
                  <a:lnTo>
                    <a:pt x="1412" y="1560"/>
                  </a:lnTo>
                  <a:lnTo>
                    <a:pt x="1399" y="1550"/>
                  </a:lnTo>
                  <a:lnTo>
                    <a:pt x="1395" y="1542"/>
                  </a:lnTo>
                  <a:lnTo>
                    <a:pt x="1383" y="1532"/>
                  </a:lnTo>
                  <a:lnTo>
                    <a:pt x="1387" y="1530"/>
                  </a:lnTo>
                  <a:lnTo>
                    <a:pt x="1381" y="1524"/>
                  </a:lnTo>
                  <a:lnTo>
                    <a:pt x="1377" y="1528"/>
                  </a:lnTo>
                  <a:lnTo>
                    <a:pt x="1365" y="1526"/>
                  </a:lnTo>
                  <a:lnTo>
                    <a:pt x="1349" y="1522"/>
                  </a:lnTo>
                  <a:lnTo>
                    <a:pt x="1335" y="1516"/>
                  </a:lnTo>
                  <a:lnTo>
                    <a:pt x="1327" y="1516"/>
                  </a:lnTo>
                  <a:lnTo>
                    <a:pt x="1313" y="1506"/>
                  </a:lnTo>
                  <a:lnTo>
                    <a:pt x="1303" y="1496"/>
                  </a:lnTo>
                  <a:lnTo>
                    <a:pt x="1287" y="1482"/>
                  </a:lnTo>
                  <a:lnTo>
                    <a:pt x="1275" y="1480"/>
                  </a:lnTo>
                  <a:lnTo>
                    <a:pt x="1273" y="1478"/>
                  </a:lnTo>
                  <a:lnTo>
                    <a:pt x="1265" y="1484"/>
                  </a:lnTo>
                  <a:lnTo>
                    <a:pt x="1247" y="1490"/>
                  </a:lnTo>
                  <a:lnTo>
                    <a:pt x="1229" y="1484"/>
                  </a:lnTo>
                  <a:lnTo>
                    <a:pt x="1213" y="1476"/>
                  </a:lnTo>
                  <a:lnTo>
                    <a:pt x="1199" y="1472"/>
                  </a:lnTo>
                  <a:lnTo>
                    <a:pt x="1179" y="1464"/>
                  </a:lnTo>
                  <a:lnTo>
                    <a:pt x="1167" y="1454"/>
                  </a:lnTo>
                  <a:lnTo>
                    <a:pt x="1141" y="1448"/>
                  </a:lnTo>
                  <a:lnTo>
                    <a:pt x="1135" y="1438"/>
                  </a:lnTo>
                  <a:lnTo>
                    <a:pt x="1119" y="1432"/>
                  </a:lnTo>
                  <a:lnTo>
                    <a:pt x="1109" y="1414"/>
                  </a:lnTo>
                  <a:lnTo>
                    <a:pt x="1115" y="1412"/>
                  </a:lnTo>
                  <a:lnTo>
                    <a:pt x="1113" y="1408"/>
                  </a:lnTo>
                  <a:lnTo>
                    <a:pt x="1115" y="1398"/>
                  </a:lnTo>
                  <a:lnTo>
                    <a:pt x="1109" y="1390"/>
                  </a:lnTo>
                  <a:lnTo>
                    <a:pt x="1107" y="1380"/>
                  </a:lnTo>
                  <a:lnTo>
                    <a:pt x="1089" y="1358"/>
                  </a:lnTo>
                  <a:lnTo>
                    <a:pt x="1073" y="1348"/>
                  </a:lnTo>
                  <a:lnTo>
                    <a:pt x="1069" y="1340"/>
                  </a:lnTo>
                  <a:lnTo>
                    <a:pt x="1051" y="1330"/>
                  </a:lnTo>
                  <a:lnTo>
                    <a:pt x="1055" y="1320"/>
                  </a:lnTo>
                  <a:lnTo>
                    <a:pt x="1049" y="1314"/>
                  </a:lnTo>
                  <a:lnTo>
                    <a:pt x="1033" y="1304"/>
                  </a:lnTo>
                  <a:lnTo>
                    <a:pt x="1033" y="1295"/>
                  </a:lnTo>
                  <a:lnTo>
                    <a:pt x="1025" y="1291"/>
                  </a:lnTo>
                  <a:lnTo>
                    <a:pt x="1009" y="1275"/>
                  </a:lnTo>
                  <a:lnTo>
                    <a:pt x="995" y="1245"/>
                  </a:lnTo>
                  <a:lnTo>
                    <a:pt x="997" y="1241"/>
                  </a:lnTo>
                  <a:lnTo>
                    <a:pt x="983" y="1233"/>
                  </a:lnTo>
                  <a:lnTo>
                    <a:pt x="973" y="1231"/>
                  </a:lnTo>
                  <a:lnTo>
                    <a:pt x="969" y="1241"/>
                  </a:lnTo>
                  <a:lnTo>
                    <a:pt x="973" y="1257"/>
                  </a:lnTo>
                  <a:lnTo>
                    <a:pt x="989" y="1273"/>
                  </a:lnTo>
                  <a:lnTo>
                    <a:pt x="995" y="1271"/>
                  </a:lnTo>
                  <a:lnTo>
                    <a:pt x="995" y="1285"/>
                  </a:lnTo>
                  <a:lnTo>
                    <a:pt x="999" y="1281"/>
                  </a:lnTo>
                  <a:lnTo>
                    <a:pt x="1001" y="1295"/>
                  </a:lnTo>
                  <a:lnTo>
                    <a:pt x="1013" y="1310"/>
                  </a:lnTo>
                  <a:lnTo>
                    <a:pt x="1019" y="1314"/>
                  </a:lnTo>
                  <a:lnTo>
                    <a:pt x="1029" y="1340"/>
                  </a:lnTo>
                  <a:lnTo>
                    <a:pt x="1035" y="1344"/>
                  </a:lnTo>
                  <a:lnTo>
                    <a:pt x="1031" y="1350"/>
                  </a:lnTo>
                  <a:lnTo>
                    <a:pt x="1045" y="1354"/>
                  </a:lnTo>
                  <a:lnTo>
                    <a:pt x="1051" y="1366"/>
                  </a:lnTo>
                  <a:lnTo>
                    <a:pt x="1049" y="1372"/>
                  </a:lnTo>
                  <a:lnTo>
                    <a:pt x="1045" y="1376"/>
                  </a:lnTo>
                  <a:lnTo>
                    <a:pt x="1039" y="1366"/>
                  </a:lnTo>
                  <a:lnTo>
                    <a:pt x="1021" y="1352"/>
                  </a:lnTo>
                  <a:lnTo>
                    <a:pt x="1017" y="1354"/>
                  </a:lnTo>
                  <a:lnTo>
                    <a:pt x="1011" y="1344"/>
                  </a:lnTo>
                  <a:lnTo>
                    <a:pt x="1011" y="1332"/>
                  </a:lnTo>
                  <a:lnTo>
                    <a:pt x="1009" y="1326"/>
                  </a:lnTo>
                  <a:lnTo>
                    <a:pt x="993" y="1314"/>
                  </a:lnTo>
                  <a:lnTo>
                    <a:pt x="975" y="1306"/>
                  </a:lnTo>
                  <a:lnTo>
                    <a:pt x="975" y="1302"/>
                  </a:lnTo>
                  <a:lnTo>
                    <a:pt x="967" y="1295"/>
                  </a:lnTo>
                  <a:lnTo>
                    <a:pt x="967" y="1295"/>
                  </a:lnTo>
                  <a:lnTo>
                    <a:pt x="975" y="1298"/>
                  </a:lnTo>
                  <a:lnTo>
                    <a:pt x="979" y="1293"/>
                  </a:lnTo>
                  <a:lnTo>
                    <a:pt x="981" y="1285"/>
                  </a:lnTo>
                  <a:lnTo>
                    <a:pt x="967" y="1269"/>
                  </a:lnTo>
                  <a:lnTo>
                    <a:pt x="957" y="1263"/>
                  </a:lnTo>
                  <a:lnTo>
                    <a:pt x="951" y="1245"/>
                  </a:lnTo>
                  <a:lnTo>
                    <a:pt x="941" y="1233"/>
                  </a:lnTo>
                  <a:lnTo>
                    <a:pt x="943" y="1229"/>
                  </a:lnTo>
                  <a:lnTo>
                    <a:pt x="933" y="1219"/>
                  </a:lnTo>
                  <a:lnTo>
                    <a:pt x="931" y="1207"/>
                  </a:lnTo>
                  <a:lnTo>
                    <a:pt x="921" y="1197"/>
                  </a:lnTo>
                  <a:lnTo>
                    <a:pt x="917" y="1203"/>
                  </a:lnTo>
                  <a:lnTo>
                    <a:pt x="917" y="1213"/>
                  </a:lnTo>
                  <a:lnTo>
                    <a:pt x="913" y="1209"/>
                  </a:lnTo>
                  <a:lnTo>
                    <a:pt x="915" y="1195"/>
                  </a:lnTo>
                  <a:lnTo>
                    <a:pt x="903" y="1189"/>
                  </a:lnTo>
                  <a:lnTo>
                    <a:pt x="889" y="1195"/>
                  </a:lnTo>
                  <a:lnTo>
                    <a:pt x="893" y="1185"/>
                  </a:lnTo>
                  <a:lnTo>
                    <a:pt x="881" y="1183"/>
                  </a:lnTo>
                  <a:lnTo>
                    <a:pt x="881" y="1173"/>
                  </a:lnTo>
                  <a:lnTo>
                    <a:pt x="871" y="1165"/>
                  </a:lnTo>
                  <a:lnTo>
                    <a:pt x="861" y="1149"/>
                  </a:lnTo>
                  <a:lnTo>
                    <a:pt x="865" y="1145"/>
                  </a:lnTo>
                  <a:lnTo>
                    <a:pt x="855" y="1137"/>
                  </a:lnTo>
                  <a:lnTo>
                    <a:pt x="853" y="1127"/>
                  </a:lnTo>
                  <a:lnTo>
                    <a:pt x="861" y="1133"/>
                  </a:lnTo>
                  <a:lnTo>
                    <a:pt x="853" y="1121"/>
                  </a:lnTo>
                  <a:lnTo>
                    <a:pt x="853" y="1127"/>
                  </a:lnTo>
                  <a:lnTo>
                    <a:pt x="835" y="1107"/>
                  </a:lnTo>
                  <a:lnTo>
                    <a:pt x="833" y="1091"/>
                  </a:lnTo>
                  <a:lnTo>
                    <a:pt x="825" y="1081"/>
                  </a:lnTo>
                  <a:lnTo>
                    <a:pt x="829" y="1061"/>
                  </a:lnTo>
                  <a:lnTo>
                    <a:pt x="821" y="1037"/>
                  </a:lnTo>
                  <a:lnTo>
                    <a:pt x="829" y="1017"/>
                  </a:lnTo>
                  <a:lnTo>
                    <a:pt x="833" y="985"/>
                  </a:lnTo>
                  <a:lnTo>
                    <a:pt x="829" y="961"/>
                  </a:lnTo>
                  <a:lnTo>
                    <a:pt x="825" y="945"/>
                  </a:lnTo>
                  <a:lnTo>
                    <a:pt x="819" y="937"/>
                  </a:lnTo>
                  <a:lnTo>
                    <a:pt x="821" y="933"/>
                  </a:lnTo>
                  <a:lnTo>
                    <a:pt x="829" y="937"/>
                  </a:lnTo>
                  <a:lnTo>
                    <a:pt x="849" y="937"/>
                  </a:lnTo>
                  <a:lnTo>
                    <a:pt x="853" y="929"/>
                  </a:lnTo>
                  <a:lnTo>
                    <a:pt x="843" y="917"/>
                  </a:lnTo>
                  <a:lnTo>
                    <a:pt x="821" y="905"/>
                  </a:lnTo>
                  <a:lnTo>
                    <a:pt x="821" y="895"/>
                  </a:lnTo>
                  <a:lnTo>
                    <a:pt x="815" y="891"/>
                  </a:lnTo>
                  <a:lnTo>
                    <a:pt x="791" y="889"/>
                  </a:lnTo>
                  <a:lnTo>
                    <a:pt x="789" y="885"/>
                  </a:lnTo>
                  <a:lnTo>
                    <a:pt x="773" y="875"/>
                  </a:lnTo>
                  <a:lnTo>
                    <a:pt x="771" y="859"/>
                  </a:lnTo>
                  <a:lnTo>
                    <a:pt x="785" y="853"/>
                  </a:lnTo>
                  <a:lnTo>
                    <a:pt x="781" y="851"/>
                  </a:lnTo>
                  <a:lnTo>
                    <a:pt x="771" y="857"/>
                  </a:lnTo>
                  <a:lnTo>
                    <a:pt x="769" y="871"/>
                  </a:lnTo>
                  <a:lnTo>
                    <a:pt x="765" y="857"/>
                  </a:lnTo>
                  <a:lnTo>
                    <a:pt x="767" y="851"/>
                  </a:lnTo>
                  <a:lnTo>
                    <a:pt x="761" y="837"/>
                  </a:lnTo>
                  <a:lnTo>
                    <a:pt x="749" y="831"/>
                  </a:lnTo>
                  <a:lnTo>
                    <a:pt x="733" y="813"/>
                  </a:lnTo>
                  <a:lnTo>
                    <a:pt x="733" y="805"/>
                  </a:lnTo>
                  <a:lnTo>
                    <a:pt x="725" y="803"/>
                  </a:lnTo>
                  <a:lnTo>
                    <a:pt x="723" y="793"/>
                  </a:lnTo>
                  <a:lnTo>
                    <a:pt x="725" y="783"/>
                  </a:lnTo>
                  <a:lnTo>
                    <a:pt x="721" y="777"/>
                  </a:lnTo>
                  <a:lnTo>
                    <a:pt x="713" y="779"/>
                  </a:lnTo>
                  <a:lnTo>
                    <a:pt x="709" y="787"/>
                  </a:lnTo>
                  <a:lnTo>
                    <a:pt x="709" y="773"/>
                  </a:lnTo>
                  <a:lnTo>
                    <a:pt x="705" y="779"/>
                  </a:lnTo>
                  <a:lnTo>
                    <a:pt x="699" y="775"/>
                  </a:lnTo>
                  <a:lnTo>
                    <a:pt x="705" y="763"/>
                  </a:lnTo>
                  <a:lnTo>
                    <a:pt x="691" y="751"/>
                  </a:lnTo>
                  <a:lnTo>
                    <a:pt x="677" y="733"/>
                  </a:lnTo>
                  <a:lnTo>
                    <a:pt x="675" y="731"/>
                  </a:lnTo>
                  <a:lnTo>
                    <a:pt x="681" y="737"/>
                  </a:lnTo>
                  <a:lnTo>
                    <a:pt x="679" y="749"/>
                  </a:lnTo>
                  <a:lnTo>
                    <a:pt x="675" y="751"/>
                  </a:lnTo>
                  <a:lnTo>
                    <a:pt x="669" y="755"/>
                  </a:lnTo>
                  <a:lnTo>
                    <a:pt x="671" y="747"/>
                  </a:lnTo>
                  <a:lnTo>
                    <a:pt x="667" y="731"/>
                  </a:lnTo>
                  <a:lnTo>
                    <a:pt x="675" y="731"/>
                  </a:lnTo>
                  <a:lnTo>
                    <a:pt x="669" y="729"/>
                  </a:lnTo>
                  <a:lnTo>
                    <a:pt x="657" y="705"/>
                  </a:lnTo>
                  <a:lnTo>
                    <a:pt x="663" y="725"/>
                  </a:lnTo>
                  <a:lnTo>
                    <a:pt x="653" y="727"/>
                  </a:lnTo>
                  <a:lnTo>
                    <a:pt x="647" y="713"/>
                  </a:lnTo>
                  <a:lnTo>
                    <a:pt x="639" y="715"/>
                  </a:lnTo>
                  <a:lnTo>
                    <a:pt x="647" y="725"/>
                  </a:lnTo>
                  <a:lnTo>
                    <a:pt x="637" y="729"/>
                  </a:lnTo>
                  <a:lnTo>
                    <a:pt x="623" y="719"/>
                  </a:lnTo>
                  <a:lnTo>
                    <a:pt x="613" y="709"/>
                  </a:lnTo>
                  <a:lnTo>
                    <a:pt x="589" y="699"/>
                  </a:lnTo>
                  <a:lnTo>
                    <a:pt x="593" y="691"/>
                  </a:lnTo>
                  <a:lnTo>
                    <a:pt x="583" y="695"/>
                  </a:lnTo>
                  <a:lnTo>
                    <a:pt x="545" y="687"/>
                  </a:lnTo>
                  <a:lnTo>
                    <a:pt x="521" y="689"/>
                  </a:lnTo>
                  <a:lnTo>
                    <a:pt x="515" y="681"/>
                  </a:lnTo>
                  <a:lnTo>
                    <a:pt x="497" y="679"/>
                  </a:lnTo>
                  <a:lnTo>
                    <a:pt x="487" y="683"/>
                  </a:lnTo>
                  <a:lnTo>
                    <a:pt x="493" y="673"/>
                  </a:lnTo>
                  <a:lnTo>
                    <a:pt x="485" y="669"/>
                  </a:lnTo>
                  <a:lnTo>
                    <a:pt x="487" y="663"/>
                  </a:lnTo>
                  <a:lnTo>
                    <a:pt x="473" y="675"/>
                  </a:lnTo>
                  <a:lnTo>
                    <a:pt x="477" y="669"/>
                  </a:lnTo>
                  <a:lnTo>
                    <a:pt x="465" y="671"/>
                  </a:lnTo>
                  <a:lnTo>
                    <a:pt x="471" y="689"/>
                  </a:lnTo>
                  <a:lnTo>
                    <a:pt x="440" y="691"/>
                  </a:lnTo>
                  <a:lnTo>
                    <a:pt x="424" y="705"/>
                  </a:lnTo>
                  <a:lnTo>
                    <a:pt x="412" y="709"/>
                  </a:lnTo>
                  <a:lnTo>
                    <a:pt x="404" y="705"/>
                  </a:lnTo>
                  <a:lnTo>
                    <a:pt x="412" y="701"/>
                  </a:lnTo>
                  <a:lnTo>
                    <a:pt x="406" y="693"/>
                  </a:lnTo>
                  <a:lnTo>
                    <a:pt x="416" y="677"/>
                  </a:lnTo>
                  <a:lnTo>
                    <a:pt x="412" y="673"/>
                  </a:lnTo>
                  <a:lnTo>
                    <a:pt x="434" y="663"/>
                  </a:lnTo>
                  <a:lnTo>
                    <a:pt x="426" y="657"/>
                  </a:lnTo>
                  <a:lnTo>
                    <a:pt x="406" y="671"/>
                  </a:lnTo>
                  <a:lnTo>
                    <a:pt x="404" y="681"/>
                  </a:lnTo>
                  <a:lnTo>
                    <a:pt x="396" y="683"/>
                  </a:lnTo>
                  <a:lnTo>
                    <a:pt x="392" y="691"/>
                  </a:lnTo>
                  <a:lnTo>
                    <a:pt x="384" y="697"/>
                  </a:lnTo>
                  <a:lnTo>
                    <a:pt x="384" y="705"/>
                  </a:lnTo>
                  <a:lnTo>
                    <a:pt x="372" y="703"/>
                  </a:lnTo>
                  <a:lnTo>
                    <a:pt x="372" y="711"/>
                  </a:lnTo>
                  <a:lnTo>
                    <a:pt x="384" y="715"/>
                  </a:lnTo>
                  <a:lnTo>
                    <a:pt x="372" y="723"/>
                  </a:lnTo>
                  <a:lnTo>
                    <a:pt x="364" y="733"/>
                  </a:lnTo>
                  <a:lnTo>
                    <a:pt x="358" y="733"/>
                  </a:lnTo>
                  <a:lnTo>
                    <a:pt x="348" y="743"/>
                  </a:lnTo>
                  <a:lnTo>
                    <a:pt x="344" y="743"/>
                  </a:lnTo>
                  <a:lnTo>
                    <a:pt x="336" y="757"/>
                  </a:lnTo>
                  <a:lnTo>
                    <a:pt x="326" y="761"/>
                  </a:lnTo>
                  <a:lnTo>
                    <a:pt x="332" y="773"/>
                  </a:lnTo>
                  <a:lnTo>
                    <a:pt x="316" y="763"/>
                  </a:lnTo>
                  <a:lnTo>
                    <a:pt x="306" y="769"/>
                  </a:lnTo>
                  <a:lnTo>
                    <a:pt x="304" y="777"/>
                  </a:lnTo>
                  <a:lnTo>
                    <a:pt x="286" y="781"/>
                  </a:lnTo>
                  <a:lnTo>
                    <a:pt x="270" y="795"/>
                  </a:lnTo>
                  <a:lnTo>
                    <a:pt x="272" y="789"/>
                  </a:lnTo>
                  <a:lnTo>
                    <a:pt x="264" y="791"/>
                  </a:lnTo>
                  <a:lnTo>
                    <a:pt x="258" y="785"/>
                  </a:lnTo>
                  <a:lnTo>
                    <a:pt x="256" y="797"/>
                  </a:lnTo>
                  <a:lnTo>
                    <a:pt x="234" y="801"/>
                  </a:lnTo>
                  <a:lnTo>
                    <a:pt x="244" y="809"/>
                  </a:lnTo>
                  <a:lnTo>
                    <a:pt x="232" y="803"/>
                  </a:lnTo>
                  <a:lnTo>
                    <a:pt x="216" y="809"/>
                  </a:lnTo>
                  <a:lnTo>
                    <a:pt x="208" y="807"/>
                  </a:lnTo>
                  <a:lnTo>
                    <a:pt x="214" y="801"/>
                  </a:lnTo>
                  <a:lnTo>
                    <a:pt x="228" y="797"/>
                  </a:lnTo>
                  <a:lnTo>
                    <a:pt x="232" y="801"/>
                  </a:lnTo>
                  <a:lnTo>
                    <a:pt x="234" y="789"/>
                  </a:lnTo>
                  <a:lnTo>
                    <a:pt x="242" y="791"/>
                  </a:lnTo>
                  <a:lnTo>
                    <a:pt x="256" y="779"/>
                  </a:lnTo>
                  <a:lnTo>
                    <a:pt x="274" y="777"/>
                  </a:lnTo>
                  <a:lnTo>
                    <a:pt x="278" y="771"/>
                  </a:lnTo>
                  <a:lnTo>
                    <a:pt x="300" y="759"/>
                  </a:lnTo>
                  <a:lnTo>
                    <a:pt x="308" y="749"/>
                  </a:lnTo>
                  <a:lnTo>
                    <a:pt x="318" y="743"/>
                  </a:lnTo>
                  <a:lnTo>
                    <a:pt x="320" y="723"/>
                  </a:lnTo>
                  <a:lnTo>
                    <a:pt x="328" y="713"/>
                  </a:lnTo>
                  <a:lnTo>
                    <a:pt x="312" y="721"/>
                  </a:lnTo>
                  <a:lnTo>
                    <a:pt x="300" y="717"/>
                  </a:lnTo>
                  <a:lnTo>
                    <a:pt x="298" y="725"/>
                  </a:lnTo>
                  <a:lnTo>
                    <a:pt x="288" y="713"/>
                  </a:lnTo>
                  <a:lnTo>
                    <a:pt x="278" y="719"/>
                  </a:lnTo>
                  <a:lnTo>
                    <a:pt x="278" y="709"/>
                  </a:lnTo>
                  <a:lnTo>
                    <a:pt x="266" y="721"/>
                  </a:lnTo>
                  <a:lnTo>
                    <a:pt x="256" y="717"/>
                  </a:lnTo>
                  <a:lnTo>
                    <a:pt x="252" y="705"/>
                  </a:lnTo>
                  <a:lnTo>
                    <a:pt x="256" y="701"/>
                  </a:lnTo>
                  <a:lnTo>
                    <a:pt x="248" y="687"/>
                  </a:lnTo>
                  <a:lnTo>
                    <a:pt x="228" y="693"/>
                  </a:lnTo>
                  <a:lnTo>
                    <a:pt x="200" y="677"/>
                  </a:lnTo>
                  <a:lnTo>
                    <a:pt x="212" y="669"/>
                  </a:lnTo>
                  <a:lnTo>
                    <a:pt x="204" y="667"/>
                  </a:lnTo>
                  <a:lnTo>
                    <a:pt x="188" y="653"/>
                  </a:lnTo>
                  <a:lnTo>
                    <a:pt x="190" y="647"/>
                  </a:lnTo>
                  <a:lnTo>
                    <a:pt x="204" y="631"/>
                  </a:lnTo>
                  <a:lnTo>
                    <a:pt x="212" y="617"/>
                  </a:lnTo>
                  <a:lnTo>
                    <a:pt x="220" y="613"/>
                  </a:lnTo>
                  <a:lnTo>
                    <a:pt x="232" y="619"/>
                  </a:lnTo>
                  <a:lnTo>
                    <a:pt x="244" y="613"/>
                  </a:lnTo>
                  <a:lnTo>
                    <a:pt x="242" y="605"/>
                  </a:lnTo>
                  <a:lnTo>
                    <a:pt x="264" y="607"/>
                  </a:lnTo>
                  <a:lnTo>
                    <a:pt x="272" y="601"/>
                  </a:lnTo>
                  <a:lnTo>
                    <a:pt x="268" y="589"/>
                  </a:lnTo>
                  <a:lnTo>
                    <a:pt x="260" y="585"/>
                  </a:lnTo>
                  <a:lnTo>
                    <a:pt x="270" y="579"/>
                  </a:lnTo>
                  <a:lnTo>
                    <a:pt x="264" y="573"/>
                  </a:lnTo>
                  <a:lnTo>
                    <a:pt x="236" y="585"/>
                  </a:lnTo>
                  <a:lnTo>
                    <a:pt x="228" y="581"/>
                  </a:lnTo>
                  <a:lnTo>
                    <a:pt x="206" y="585"/>
                  </a:lnTo>
                  <a:lnTo>
                    <a:pt x="188" y="581"/>
                  </a:lnTo>
                  <a:lnTo>
                    <a:pt x="176" y="567"/>
                  </a:lnTo>
                  <a:lnTo>
                    <a:pt x="190" y="563"/>
                  </a:lnTo>
                  <a:lnTo>
                    <a:pt x="170" y="561"/>
                  </a:lnTo>
                  <a:lnTo>
                    <a:pt x="160" y="571"/>
                  </a:lnTo>
                  <a:lnTo>
                    <a:pt x="160" y="557"/>
                  </a:lnTo>
                  <a:lnTo>
                    <a:pt x="188" y="541"/>
                  </a:lnTo>
                  <a:lnTo>
                    <a:pt x="212" y="531"/>
                  </a:lnTo>
                  <a:lnTo>
                    <a:pt x="226" y="531"/>
                  </a:lnTo>
                  <a:lnTo>
                    <a:pt x="228" y="543"/>
                  </a:lnTo>
                  <a:lnTo>
                    <a:pt x="250" y="543"/>
                  </a:lnTo>
                  <a:lnTo>
                    <a:pt x="268" y="539"/>
                  </a:lnTo>
                  <a:lnTo>
                    <a:pt x="254" y="533"/>
                  </a:lnTo>
                  <a:lnTo>
                    <a:pt x="244" y="523"/>
                  </a:lnTo>
                  <a:lnTo>
                    <a:pt x="248" y="521"/>
                  </a:lnTo>
                  <a:lnTo>
                    <a:pt x="258" y="533"/>
                  </a:lnTo>
                  <a:lnTo>
                    <a:pt x="272" y="537"/>
                  </a:lnTo>
                  <a:lnTo>
                    <a:pt x="280" y="533"/>
                  </a:lnTo>
                  <a:lnTo>
                    <a:pt x="270" y="529"/>
                  </a:lnTo>
                  <a:lnTo>
                    <a:pt x="260" y="533"/>
                  </a:lnTo>
                  <a:lnTo>
                    <a:pt x="254" y="527"/>
                  </a:lnTo>
                  <a:lnTo>
                    <a:pt x="256" y="519"/>
                  </a:lnTo>
                  <a:lnTo>
                    <a:pt x="246" y="521"/>
                  </a:lnTo>
                  <a:lnTo>
                    <a:pt x="228" y="517"/>
                  </a:lnTo>
                  <a:lnTo>
                    <a:pt x="220" y="505"/>
                  </a:lnTo>
                  <a:lnTo>
                    <a:pt x="184" y="485"/>
                  </a:lnTo>
                  <a:lnTo>
                    <a:pt x="188" y="471"/>
                  </a:lnTo>
                  <a:lnTo>
                    <a:pt x="216" y="469"/>
                  </a:lnTo>
                  <a:lnTo>
                    <a:pt x="236" y="457"/>
                  </a:lnTo>
                  <a:lnTo>
                    <a:pt x="238" y="445"/>
                  </a:lnTo>
                  <a:lnTo>
                    <a:pt x="254" y="433"/>
                  </a:lnTo>
                  <a:lnTo>
                    <a:pt x="270" y="431"/>
                  </a:lnTo>
                  <a:lnTo>
                    <a:pt x="288" y="419"/>
                  </a:lnTo>
                  <a:lnTo>
                    <a:pt x="312" y="417"/>
                  </a:lnTo>
                  <a:lnTo>
                    <a:pt x="332" y="405"/>
                  </a:lnTo>
                  <a:lnTo>
                    <a:pt x="350" y="409"/>
                  </a:lnTo>
                  <a:lnTo>
                    <a:pt x="342" y="415"/>
                  </a:lnTo>
                  <a:lnTo>
                    <a:pt x="350" y="417"/>
                  </a:lnTo>
                  <a:lnTo>
                    <a:pt x="356" y="409"/>
                  </a:lnTo>
                  <a:lnTo>
                    <a:pt x="372" y="419"/>
                  </a:lnTo>
                  <a:lnTo>
                    <a:pt x="384" y="415"/>
                  </a:lnTo>
                  <a:lnTo>
                    <a:pt x="400" y="419"/>
                  </a:lnTo>
                  <a:lnTo>
                    <a:pt x="394" y="425"/>
                  </a:lnTo>
                  <a:lnTo>
                    <a:pt x="404" y="429"/>
                  </a:lnTo>
                  <a:lnTo>
                    <a:pt x="446" y="425"/>
                  </a:lnTo>
                  <a:lnTo>
                    <a:pt x="461" y="433"/>
                  </a:lnTo>
                  <a:lnTo>
                    <a:pt x="479" y="437"/>
                  </a:lnTo>
                  <a:lnTo>
                    <a:pt x="499" y="437"/>
                  </a:lnTo>
                  <a:lnTo>
                    <a:pt x="517" y="441"/>
                  </a:lnTo>
                  <a:lnTo>
                    <a:pt x="537" y="437"/>
                  </a:lnTo>
                  <a:lnTo>
                    <a:pt x="549" y="441"/>
                  </a:lnTo>
                  <a:lnTo>
                    <a:pt x="565" y="451"/>
                  </a:lnTo>
                  <a:lnTo>
                    <a:pt x="589" y="451"/>
                  </a:lnTo>
                  <a:lnTo>
                    <a:pt x="601" y="453"/>
                  </a:lnTo>
                  <a:lnTo>
                    <a:pt x="617" y="465"/>
                  </a:lnTo>
                  <a:lnTo>
                    <a:pt x="637" y="471"/>
                  </a:lnTo>
                  <a:lnTo>
                    <a:pt x="647" y="471"/>
                  </a:lnTo>
                  <a:lnTo>
                    <a:pt x="651" y="459"/>
                  </a:lnTo>
                  <a:lnTo>
                    <a:pt x="667" y="455"/>
                  </a:lnTo>
                  <a:lnTo>
                    <a:pt x="673" y="449"/>
                  </a:lnTo>
                  <a:lnTo>
                    <a:pt x="681" y="455"/>
                  </a:lnTo>
                  <a:lnTo>
                    <a:pt x="675" y="461"/>
                  </a:lnTo>
                  <a:lnTo>
                    <a:pt x="691" y="457"/>
                  </a:lnTo>
                  <a:lnTo>
                    <a:pt x="695" y="451"/>
                  </a:lnTo>
                  <a:lnTo>
                    <a:pt x="721" y="445"/>
                  </a:lnTo>
                  <a:lnTo>
                    <a:pt x="729" y="437"/>
                  </a:lnTo>
                  <a:lnTo>
                    <a:pt x="745" y="441"/>
                  </a:lnTo>
                  <a:lnTo>
                    <a:pt x="723" y="451"/>
                  </a:lnTo>
                  <a:lnTo>
                    <a:pt x="709" y="453"/>
                  </a:lnTo>
                  <a:lnTo>
                    <a:pt x="689" y="473"/>
                  </a:lnTo>
                  <a:lnTo>
                    <a:pt x="697" y="473"/>
                  </a:lnTo>
                  <a:lnTo>
                    <a:pt x="695" y="467"/>
                  </a:lnTo>
                  <a:lnTo>
                    <a:pt x="711" y="461"/>
                  </a:lnTo>
                  <a:lnTo>
                    <a:pt x="715" y="455"/>
                  </a:lnTo>
                  <a:lnTo>
                    <a:pt x="725" y="461"/>
                  </a:lnTo>
                  <a:lnTo>
                    <a:pt x="733" y="449"/>
                  </a:lnTo>
                  <a:lnTo>
                    <a:pt x="753" y="445"/>
                  </a:lnTo>
                  <a:lnTo>
                    <a:pt x="755" y="449"/>
                  </a:lnTo>
                  <a:lnTo>
                    <a:pt x="769" y="437"/>
                  </a:lnTo>
                  <a:lnTo>
                    <a:pt x="765" y="423"/>
                  </a:lnTo>
                  <a:lnTo>
                    <a:pt x="783" y="433"/>
                  </a:lnTo>
                  <a:lnTo>
                    <a:pt x="789" y="447"/>
                  </a:lnTo>
                  <a:lnTo>
                    <a:pt x="801" y="457"/>
                  </a:lnTo>
                  <a:lnTo>
                    <a:pt x="809" y="453"/>
                  </a:lnTo>
                  <a:lnTo>
                    <a:pt x="817" y="443"/>
                  </a:lnTo>
                  <a:lnTo>
                    <a:pt x="813" y="437"/>
                  </a:lnTo>
                  <a:lnTo>
                    <a:pt x="825" y="437"/>
                  </a:lnTo>
                  <a:lnTo>
                    <a:pt x="823" y="449"/>
                  </a:lnTo>
                  <a:lnTo>
                    <a:pt x="829" y="449"/>
                  </a:lnTo>
                  <a:lnTo>
                    <a:pt x="823" y="457"/>
                  </a:lnTo>
                  <a:lnTo>
                    <a:pt x="843" y="455"/>
                  </a:lnTo>
                  <a:lnTo>
                    <a:pt x="847" y="445"/>
                  </a:lnTo>
                  <a:lnTo>
                    <a:pt x="869" y="447"/>
                  </a:lnTo>
                  <a:lnTo>
                    <a:pt x="887" y="457"/>
                  </a:lnTo>
                  <a:lnTo>
                    <a:pt x="911" y="461"/>
                  </a:lnTo>
                  <a:lnTo>
                    <a:pt x="921" y="467"/>
                  </a:lnTo>
                  <a:lnTo>
                    <a:pt x="953" y="473"/>
                  </a:lnTo>
                  <a:lnTo>
                    <a:pt x="953" y="469"/>
                  </a:lnTo>
                  <a:lnTo>
                    <a:pt x="983" y="479"/>
                  </a:lnTo>
                  <a:lnTo>
                    <a:pt x="981" y="487"/>
                  </a:lnTo>
                  <a:lnTo>
                    <a:pt x="967" y="487"/>
                  </a:lnTo>
                  <a:lnTo>
                    <a:pt x="959" y="497"/>
                  </a:lnTo>
                  <a:lnTo>
                    <a:pt x="977" y="501"/>
                  </a:lnTo>
                  <a:lnTo>
                    <a:pt x="993" y="501"/>
                  </a:lnTo>
                  <a:lnTo>
                    <a:pt x="999" y="489"/>
                  </a:lnTo>
                  <a:lnTo>
                    <a:pt x="997" y="503"/>
                  </a:lnTo>
                  <a:lnTo>
                    <a:pt x="1031" y="499"/>
                  </a:lnTo>
                  <a:lnTo>
                    <a:pt x="1049" y="489"/>
                  </a:lnTo>
                  <a:lnTo>
                    <a:pt x="1061" y="505"/>
                  </a:lnTo>
                  <a:lnTo>
                    <a:pt x="1073" y="513"/>
                  </a:lnTo>
                  <a:lnTo>
                    <a:pt x="1071" y="505"/>
                  </a:lnTo>
                  <a:lnTo>
                    <a:pt x="1075" y="493"/>
                  </a:lnTo>
                  <a:lnTo>
                    <a:pt x="1093" y="491"/>
                  </a:lnTo>
                  <a:lnTo>
                    <a:pt x="1097" y="485"/>
                  </a:lnTo>
                  <a:lnTo>
                    <a:pt x="1107" y="483"/>
                  </a:lnTo>
                  <a:lnTo>
                    <a:pt x="1109" y="477"/>
                  </a:lnTo>
                  <a:lnTo>
                    <a:pt x="1095" y="481"/>
                  </a:lnTo>
                  <a:lnTo>
                    <a:pt x="1079" y="489"/>
                  </a:lnTo>
                  <a:lnTo>
                    <a:pt x="1061" y="487"/>
                  </a:lnTo>
                  <a:lnTo>
                    <a:pt x="1069" y="477"/>
                  </a:lnTo>
                  <a:lnTo>
                    <a:pt x="1099" y="471"/>
                  </a:lnTo>
                  <a:lnTo>
                    <a:pt x="1111" y="475"/>
                  </a:lnTo>
                  <a:lnTo>
                    <a:pt x="1111" y="483"/>
                  </a:lnTo>
                  <a:lnTo>
                    <a:pt x="1127" y="481"/>
                  </a:lnTo>
                  <a:lnTo>
                    <a:pt x="1127" y="493"/>
                  </a:lnTo>
                  <a:lnTo>
                    <a:pt x="1141" y="493"/>
                  </a:lnTo>
                  <a:lnTo>
                    <a:pt x="1159" y="501"/>
                  </a:lnTo>
                  <a:lnTo>
                    <a:pt x="1171" y="503"/>
                  </a:lnTo>
                  <a:lnTo>
                    <a:pt x="1185" y="499"/>
                  </a:lnTo>
                  <a:lnTo>
                    <a:pt x="1219" y="499"/>
                  </a:lnTo>
                  <a:lnTo>
                    <a:pt x="1209" y="493"/>
                  </a:lnTo>
                  <a:lnTo>
                    <a:pt x="1217" y="493"/>
                  </a:lnTo>
                  <a:lnTo>
                    <a:pt x="1231" y="505"/>
                  </a:lnTo>
                  <a:lnTo>
                    <a:pt x="1239" y="501"/>
                  </a:lnTo>
                  <a:lnTo>
                    <a:pt x="1229" y="493"/>
                  </a:lnTo>
                  <a:lnTo>
                    <a:pt x="1225" y="497"/>
                  </a:lnTo>
                  <a:lnTo>
                    <a:pt x="1213" y="485"/>
                  </a:lnTo>
                  <a:lnTo>
                    <a:pt x="1237" y="481"/>
                  </a:lnTo>
                  <a:lnTo>
                    <a:pt x="1239" y="487"/>
                  </a:lnTo>
                  <a:lnTo>
                    <a:pt x="1257" y="487"/>
                  </a:lnTo>
                  <a:lnTo>
                    <a:pt x="1249" y="509"/>
                  </a:lnTo>
                  <a:lnTo>
                    <a:pt x="1259" y="511"/>
                  </a:lnTo>
                  <a:lnTo>
                    <a:pt x="1265" y="523"/>
                  </a:lnTo>
                  <a:lnTo>
                    <a:pt x="1269" y="513"/>
                  </a:lnTo>
                  <a:lnTo>
                    <a:pt x="1261" y="501"/>
                  </a:lnTo>
                  <a:lnTo>
                    <a:pt x="1263" y="493"/>
                  </a:lnTo>
                  <a:lnTo>
                    <a:pt x="1273" y="493"/>
                  </a:lnTo>
                  <a:lnTo>
                    <a:pt x="1289" y="479"/>
                  </a:lnTo>
                  <a:lnTo>
                    <a:pt x="1277" y="475"/>
                  </a:lnTo>
                  <a:lnTo>
                    <a:pt x="1283" y="467"/>
                  </a:lnTo>
                  <a:lnTo>
                    <a:pt x="1281" y="457"/>
                  </a:lnTo>
                  <a:lnTo>
                    <a:pt x="1253" y="445"/>
                  </a:lnTo>
                  <a:lnTo>
                    <a:pt x="1247" y="433"/>
                  </a:lnTo>
                  <a:lnTo>
                    <a:pt x="1253" y="425"/>
                  </a:lnTo>
                  <a:lnTo>
                    <a:pt x="1245" y="419"/>
                  </a:lnTo>
                  <a:lnTo>
                    <a:pt x="1249" y="405"/>
                  </a:lnTo>
                  <a:lnTo>
                    <a:pt x="1263" y="401"/>
                  </a:lnTo>
                  <a:lnTo>
                    <a:pt x="1257" y="397"/>
                  </a:lnTo>
                  <a:lnTo>
                    <a:pt x="1267" y="387"/>
                  </a:lnTo>
                  <a:lnTo>
                    <a:pt x="1277" y="385"/>
                  </a:lnTo>
                  <a:lnTo>
                    <a:pt x="1269" y="387"/>
                  </a:lnTo>
                  <a:lnTo>
                    <a:pt x="1267" y="371"/>
                  </a:lnTo>
                  <a:lnTo>
                    <a:pt x="1261" y="361"/>
                  </a:lnTo>
                  <a:lnTo>
                    <a:pt x="1259" y="337"/>
                  </a:lnTo>
                  <a:lnTo>
                    <a:pt x="1267" y="335"/>
                  </a:lnTo>
                  <a:lnTo>
                    <a:pt x="1267" y="326"/>
                  </a:lnTo>
                  <a:lnTo>
                    <a:pt x="1291" y="320"/>
                  </a:lnTo>
                  <a:lnTo>
                    <a:pt x="1313" y="326"/>
                  </a:lnTo>
                  <a:lnTo>
                    <a:pt x="1323" y="326"/>
                  </a:lnTo>
                  <a:lnTo>
                    <a:pt x="1343" y="328"/>
                  </a:lnTo>
                  <a:lnTo>
                    <a:pt x="1319" y="361"/>
                  </a:lnTo>
                  <a:lnTo>
                    <a:pt x="1311" y="365"/>
                  </a:lnTo>
                  <a:lnTo>
                    <a:pt x="1283" y="363"/>
                  </a:lnTo>
                  <a:lnTo>
                    <a:pt x="1293" y="373"/>
                  </a:lnTo>
                  <a:lnTo>
                    <a:pt x="1285" y="385"/>
                  </a:lnTo>
                  <a:lnTo>
                    <a:pt x="1277" y="385"/>
                  </a:lnTo>
                  <a:lnTo>
                    <a:pt x="1301" y="403"/>
                  </a:lnTo>
                  <a:lnTo>
                    <a:pt x="1301" y="419"/>
                  </a:lnTo>
                  <a:lnTo>
                    <a:pt x="1309" y="423"/>
                  </a:lnTo>
                  <a:lnTo>
                    <a:pt x="1317" y="433"/>
                  </a:lnTo>
                  <a:lnTo>
                    <a:pt x="1317" y="445"/>
                  </a:lnTo>
                  <a:lnTo>
                    <a:pt x="1325" y="445"/>
                  </a:lnTo>
                  <a:lnTo>
                    <a:pt x="1329" y="455"/>
                  </a:lnTo>
                  <a:lnTo>
                    <a:pt x="1343" y="457"/>
                  </a:lnTo>
                  <a:lnTo>
                    <a:pt x="1335" y="465"/>
                  </a:lnTo>
                  <a:lnTo>
                    <a:pt x="1341" y="471"/>
                  </a:lnTo>
                  <a:lnTo>
                    <a:pt x="1337" y="483"/>
                  </a:lnTo>
                  <a:lnTo>
                    <a:pt x="1343" y="489"/>
                  </a:lnTo>
                  <a:lnTo>
                    <a:pt x="1351" y="477"/>
                  </a:lnTo>
                  <a:lnTo>
                    <a:pt x="1351" y="467"/>
                  </a:lnTo>
                  <a:lnTo>
                    <a:pt x="1363" y="461"/>
                  </a:lnTo>
                  <a:lnTo>
                    <a:pt x="1377" y="473"/>
                  </a:lnTo>
                  <a:lnTo>
                    <a:pt x="1381" y="485"/>
                  </a:lnTo>
                  <a:lnTo>
                    <a:pt x="1371" y="487"/>
                  </a:lnTo>
                  <a:lnTo>
                    <a:pt x="1373" y="501"/>
                  </a:lnTo>
                  <a:lnTo>
                    <a:pt x="1387" y="513"/>
                  </a:lnTo>
                  <a:lnTo>
                    <a:pt x="1399" y="511"/>
                  </a:lnTo>
                  <a:lnTo>
                    <a:pt x="1402" y="505"/>
                  </a:lnTo>
                  <a:lnTo>
                    <a:pt x="1393" y="493"/>
                  </a:lnTo>
                  <a:lnTo>
                    <a:pt x="1397" y="487"/>
                  </a:lnTo>
                  <a:lnTo>
                    <a:pt x="1402" y="497"/>
                  </a:lnTo>
                  <a:lnTo>
                    <a:pt x="1410" y="493"/>
                  </a:lnTo>
                  <a:lnTo>
                    <a:pt x="1414" y="475"/>
                  </a:lnTo>
                  <a:lnTo>
                    <a:pt x="1430" y="467"/>
                  </a:lnTo>
                  <a:lnTo>
                    <a:pt x="1418" y="463"/>
                  </a:lnTo>
                  <a:lnTo>
                    <a:pt x="1414" y="451"/>
                  </a:lnTo>
                  <a:lnTo>
                    <a:pt x="1418" y="445"/>
                  </a:lnTo>
                  <a:lnTo>
                    <a:pt x="1440" y="445"/>
                  </a:lnTo>
                  <a:lnTo>
                    <a:pt x="1460" y="451"/>
                  </a:lnTo>
                  <a:lnTo>
                    <a:pt x="1466" y="461"/>
                  </a:lnTo>
                  <a:lnTo>
                    <a:pt x="1476" y="457"/>
                  </a:lnTo>
                  <a:lnTo>
                    <a:pt x="1480" y="465"/>
                  </a:lnTo>
                  <a:lnTo>
                    <a:pt x="1472" y="471"/>
                  </a:lnTo>
                  <a:lnTo>
                    <a:pt x="1480" y="473"/>
                  </a:lnTo>
                  <a:lnTo>
                    <a:pt x="1464" y="489"/>
                  </a:lnTo>
                  <a:lnTo>
                    <a:pt x="1480" y="509"/>
                  </a:lnTo>
                  <a:lnTo>
                    <a:pt x="1476" y="521"/>
                  </a:lnTo>
                  <a:lnTo>
                    <a:pt x="1470" y="521"/>
                  </a:lnTo>
                  <a:lnTo>
                    <a:pt x="1452" y="537"/>
                  </a:lnTo>
                  <a:lnTo>
                    <a:pt x="1446" y="537"/>
                  </a:lnTo>
                  <a:lnTo>
                    <a:pt x="1444" y="547"/>
                  </a:lnTo>
                  <a:lnTo>
                    <a:pt x="1448" y="555"/>
                  </a:lnTo>
                  <a:lnTo>
                    <a:pt x="1436" y="551"/>
                  </a:lnTo>
                  <a:lnTo>
                    <a:pt x="1434" y="541"/>
                  </a:lnTo>
                  <a:lnTo>
                    <a:pt x="1420" y="539"/>
                  </a:lnTo>
                  <a:lnTo>
                    <a:pt x="1418" y="531"/>
                  </a:lnTo>
                  <a:lnTo>
                    <a:pt x="1395" y="535"/>
                  </a:lnTo>
                  <a:lnTo>
                    <a:pt x="1410" y="541"/>
                  </a:lnTo>
                  <a:lnTo>
                    <a:pt x="1402" y="553"/>
                  </a:lnTo>
                  <a:lnTo>
                    <a:pt x="1387" y="563"/>
                  </a:lnTo>
                  <a:lnTo>
                    <a:pt x="1377" y="563"/>
                  </a:lnTo>
                  <a:lnTo>
                    <a:pt x="1361" y="553"/>
                  </a:lnTo>
                  <a:lnTo>
                    <a:pt x="1361" y="563"/>
                  </a:lnTo>
                  <a:lnTo>
                    <a:pt x="1391" y="565"/>
                  </a:lnTo>
                  <a:lnTo>
                    <a:pt x="1393" y="567"/>
                  </a:lnTo>
                  <a:lnTo>
                    <a:pt x="1377" y="591"/>
                  </a:lnTo>
                  <a:lnTo>
                    <a:pt x="1361" y="597"/>
                  </a:lnTo>
                  <a:lnTo>
                    <a:pt x="1349" y="589"/>
                  </a:lnTo>
                  <a:lnTo>
                    <a:pt x="1343" y="605"/>
                  </a:lnTo>
                  <a:lnTo>
                    <a:pt x="1331" y="605"/>
                  </a:lnTo>
                  <a:lnTo>
                    <a:pt x="1337" y="617"/>
                  </a:lnTo>
                  <a:lnTo>
                    <a:pt x="1331" y="627"/>
                  </a:lnTo>
                  <a:lnTo>
                    <a:pt x="1305" y="633"/>
                  </a:lnTo>
                  <a:lnTo>
                    <a:pt x="1303" y="645"/>
                  </a:lnTo>
                  <a:lnTo>
                    <a:pt x="1285" y="655"/>
                  </a:lnTo>
                  <a:lnTo>
                    <a:pt x="1289" y="659"/>
                  </a:lnTo>
                  <a:lnTo>
                    <a:pt x="1281" y="669"/>
                  </a:lnTo>
                  <a:lnTo>
                    <a:pt x="1273" y="689"/>
                  </a:lnTo>
                  <a:lnTo>
                    <a:pt x="1273" y="711"/>
                  </a:lnTo>
                  <a:lnTo>
                    <a:pt x="1283" y="715"/>
                  </a:lnTo>
                  <a:lnTo>
                    <a:pt x="1299" y="717"/>
                  </a:lnTo>
                  <a:lnTo>
                    <a:pt x="1309" y="747"/>
                  </a:lnTo>
                  <a:lnTo>
                    <a:pt x="1305" y="757"/>
                  </a:lnTo>
                  <a:lnTo>
                    <a:pt x="1331" y="749"/>
                  </a:lnTo>
                  <a:lnTo>
                    <a:pt x="1349" y="757"/>
                  </a:lnTo>
                  <a:lnTo>
                    <a:pt x="1363" y="759"/>
                  </a:lnTo>
                  <a:lnTo>
                    <a:pt x="1377" y="767"/>
                  </a:lnTo>
                  <a:lnTo>
                    <a:pt x="1383" y="777"/>
                  </a:lnTo>
                  <a:lnTo>
                    <a:pt x="1414" y="785"/>
                  </a:lnTo>
                  <a:lnTo>
                    <a:pt x="1430" y="793"/>
                  </a:lnTo>
                  <a:lnTo>
                    <a:pt x="1440" y="791"/>
                  </a:lnTo>
                  <a:lnTo>
                    <a:pt x="1466" y="795"/>
                  </a:lnTo>
                  <a:lnTo>
                    <a:pt x="1462" y="815"/>
                  </a:lnTo>
                  <a:lnTo>
                    <a:pt x="1466" y="823"/>
                  </a:lnTo>
                  <a:lnTo>
                    <a:pt x="1464" y="841"/>
                  </a:lnTo>
                  <a:lnTo>
                    <a:pt x="1476" y="851"/>
                  </a:lnTo>
                  <a:lnTo>
                    <a:pt x="1478" y="857"/>
                  </a:lnTo>
                  <a:lnTo>
                    <a:pt x="1490" y="865"/>
                  </a:lnTo>
                  <a:lnTo>
                    <a:pt x="1494" y="873"/>
                  </a:lnTo>
                  <a:lnTo>
                    <a:pt x="1504" y="877"/>
                  </a:lnTo>
                  <a:lnTo>
                    <a:pt x="1510" y="867"/>
                  </a:lnTo>
                  <a:lnTo>
                    <a:pt x="1502" y="837"/>
                  </a:lnTo>
                  <a:lnTo>
                    <a:pt x="1498" y="833"/>
                  </a:lnTo>
                  <a:lnTo>
                    <a:pt x="1502" y="829"/>
                  </a:lnTo>
                  <a:lnTo>
                    <a:pt x="1500" y="821"/>
                  </a:lnTo>
                  <a:lnTo>
                    <a:pt x="1508" y="815"/>
                  </a:lnTo>
                  <a:lnTo>
                    <a:pt x="1502" y="805"/>
                  </a:lnTo>
                  <a:lnTo>
                    <a:pt x="1504" y="801"/>
                  </a:lnTo>
                  <a:lnTo>
                    <a:pt x="1514" y="801"/>
                  </a:lnTo>
                  <a:lnTo>
                    <a:pt x="1534" y="793"/>
                  </a:lnTo>
                  <a:lnTo>
                    <a:pt x="1550" y="775"/>
                  </a:lnTo>
                  <a:lnTo>
                    <a:pt x="1552" y="761"/>
                  </a:lnTo>
                  <a:lnTo>
                    <a:pt x="1544" y="735"/>
                  </a:lnTo>
                  <a:lnTo>
                    <a:pt x="1518" y="717"/>
                  </a:lnTo>
                  <a:lnTo>
                    <a:pt x="1532" y="705"/>
                  </a:lnTo>
                  <a:lnTo>
                    <a:pt x="1532" y="697"/>
                  </a:lnTo>
                  <a:lnTo>
                    <a:pt x="1542" y="689"/>
                  </a:lnTo>
                  <a:lnTo>
                    <a:pt x="1534" y="679"/>
                  </a:lnTo>
                  <a:lnTo>
                    <a:pt x="1536" y="671"/>
                  </a:lnTo>
                  <a:lnTo>
                    <a:pt x="1526" y="669"/>
                  </a:lnTo>
                  <a:lnTo>
                    <a:pt x="1536" y="655"/>
                  </a:lnTo>
                  <a:lnTo>
                    <a:pt x="1528" y="645"/>
                  </a:lnTo>
                  <a:lnTo>
                    <a:pt x="1528" y="629"/>
                  </a:lnTo>
                  <a:lnTo>
                    <a:pt x="1546" y="629"/>
                  </a:lnTo>
                  <a:lnTo>
                    <a:pt x="1578" y="639"/>
                  </a:lnTo>
                  <a:lnTo>
                    <a:pt x="1584" y="637"/>
                  </a:lnTo>
                  <a:lnTo>
                    <a:pt x="1584" y="627"/>
                  </a:lnTo>
                  <a:lnTo>
                    <a:pt x="1590" y="627"/>
                  </a:lnTo>
                  <a:lnTo>
                    <a:pt x="1604" y="639"/>
                  </a:lnTo>
                  <a:lnTo>
                    <a:pt x="1612" y="641"/>
                  </a:lnTo>
                  <a:lnTo>
                    <a:pt x="1626" y="651"/>
                  </a:lnTo>
                  <a:lnTo>
                    <a:pt x="1630" y="663"/>
                  </a:lnTo>
                  <a:lnTo>
                    <a:pt x="1650" y="665"/>
                  </a:lnTo>
                  <a:lnTo>
                    <a:pt x="1652" y="669"/>
                  </a:lnTo>
                  <a:lnTo>
                    <a:pt x="1658" y="665"/>
                  </a:lnTo>
                  <a:lnTo>
                    <a:pt x="1660" y="671"/>
                  </a:lnTo>
                  <a:lnTo>
                    <a:pt x="1654" y="677"/>
                  </a:lnTo>
                  <a:lnTo>
                    <a:pt x="1658" y="683"/>
                  </a:lnTo>
                  <a:lnTo>
                    <a:pt x="1656" y="699"/>
                  </a:lnTo>
                  <a:lnTo>
                    <a:pt x="1666" y="711"/>
                  </a:lnTo>
                  <a:lnTo>
                    <a:pt x="1690" y="727"/>
                  </a:lnTo>
                  <a:lnTo>
                    <a:pt x="1710" y="717"/>
                  </a:lnTo>
                  <a:lnTo>
                    <a:pt x="1722" y="705"/>
                  </a:lnTo>
                  <a:lnTo>
                    <a:pt x="1718" y="695"/>
                  </a:lnTo>
                  <a:lnTo>
                    <a:pt x="1726" y="689"/>
                  </a:lnTo>
                  <a:lnTo>
                    <a:pt x="1734" y="673"/>
                  </a:lnTo>
                  <a:lnTo>
                    <a:pt x="1738" y="687"/>
                  </a:lnTo>
                  <a:lnTo>
                    <a:pt x="1760" y="719"/>
                  </a:lnTo>
                  <a:lnTo>
                    <a:pt x="1762" y="729"/>
                  </a:lnTo>
                  <a:lnTo>
                    <a:pt x="1778" y="739"/>
                  </a:lnTo>
                  <a:lnTo>
                    <a:pt x="1772" y="749"/>
                  </a:lnTo>
                  <a:lnTo>
                    <a:pt x="1782" y="753"/>
                  </a:lnTo>
                  <a:lnTo>
                    <a:pt x="1780" y="761"/>
                  </a:lnTo>
                  <a:lnTo>
                    <a:pt x="1784" y="767"/>
                  </a:lnTo>
                  <a:lnTo>
                    <a:pt x="1774" y="773"/>
                  </a:lnTo>
                  <a:lnTo>
                    <a:pt x="1786" y="773"/>
                  </a:lnTo>
                  <a:lnTo>
                    <a:pt x="1786" y="781"/>
                  </a:lnTo>
                  <a:lnTo>
                    <a:pt x="1798" y="781"/>
                  </a:lnTo>
                  <a:lnTo>
                    <a:pt x="1800" y="789"/>
                  </a:lnTo>
                  <a:lnTo>
                    <a:pt x="1792" y="797"/>
                  </a:lnTo>
                  <a:lnTo>
                    <a:pt x="1806" y="791"/>
                  </a:lnTo>
                  <a:lnTo>
                    <a:pt x="1806" y="797"/>
                  </a:lnTo>
                  <a:lnTo>
                    <a:pt x="1818" y="795"/>
                  </a:lnTo>
                  <a:lnTo>
                    <a:pt x="1820" y="801"/>
                  </a:lnTo>
                  <a:lnTo>
                    <a:pt x="1844" y="807"/>
                  </a:lnTo>
                  <a:lnTo>
                    <a:pt x="1842" y="815"/>
                  </a:lnTo>
                  <a:lnTo>
                    <a:pt x="1846" y="825"/>
                  </a:lnTo>
                  <a:lnTo>
                    <a:pt x="1868" y="829"/>
                  </a:lnTo>
                  <a:lnTo>
                    <a:pt x="1868" y="857"/>
                  </a:lnTo>
                  <a:lnTo>
                    <a:pt x="1850" y="873"/>
                  </a:lnTo>
                  <a:lnTo>
                    <a:pt x="1838" y="871"/>
                  </a:lnTo>
                  <a:lnTo>
                    <a:pt x="1818" y="881"/>
                  </a:lnTo>
                  <a:lnTo>
                    <a:pt x="1812" y="889"/>
                  </a:lnTo>
                  <a:lnTo>
                    <a:pt x="1802" y="897"/>
                  </a:lnTo>
                  <a:lnTo>
                    <a:pt x="1790" y="895"/>
                  </a:lnTo>
                  <a:lnTo>
                    <a:pt x="1778" y="899"/>
                  </a:lnTo>
                  <a:lnTo>
                    <a:pt x="1774" y="897"/>
                  </a:lnTo>
                  <a:lnTo>
                    <a:pt x="1754" y="895"/>
                  </a:lnTo>
                  <a:lnTo>
                    <a:pt x="1744" y="897"/>
                  </a:lnTo>
                  <a:lnTo>
                    <a:pt x="1722" y="893"/>
                  </a:lnTo>
                  <a:lnTo>
                    <a:pt x="1706" y="895"/>
                  </a:lnTo>
                  <a:lnTo>
                    <a:pt x="1694" y="903"/>
                  </a:lnTo>
                  <a:lnTo>
                    <a:pt x="1690" y="913"/>
                  </a:lnTo>
                  <a:lnTo>
                    <a:pt x="1680" y="915"/>
                  </a:lnTo>
                  <a:lnTo>
                    <a:pt x="1666" y="925"/>
                  </a:lnTo>
                  <a:lnTo>
                    <a:pt x="1668" y="931"/>
                  </a:lnTo>
                  <a:lnTo>
                    <a:pt x="1702" y="917"/>
                  </a:lnTo>
                  <a:lnTo>
                    <a:pt x="1718" y="915"/>
                  </a:lnTo>
                  <a:lnTo>
                    <a:pt x="1734" y="917"/>
                  </a:lnTo>
                  <a:lnTo>
                    <a:pt x="1740" y="925"/>
                  </a:lnTo>
                  <a:lnTo>
                    <a:pt x="1736" y="931"/>
                  </a:lnTo>
                  <a:lnTo>
                    <a:pt x="1720" y="939"/>
                  </a:lnTo>
                  <a:lnTo>
                    <a:pt x="1714" y="935"/>
                  </a:lnTo>
                  <a:lnTo>
                    <a:pt x="1704" y="937"/>
                  </a:lnTo>
                  <a:lnTo>
                    <a:pt x="1718" y="945"/>
                  </a:lnTo>
                  <a:lnTo>
                    <a:pt x="1734" y="941"/>
                  </a:lnTo>
                  <a:lnTo>
                    <a:pt x="1722" y="957"/>
                  </a:lnTo>
                  <a:lnTo>
                    <a:pt x="1728" y="961"/>
                  </a:lnTo>
                  <a:lnTo>
                    <a:pt x="1734" y="973"/>
                  </a:lnTo>
                  <a:lnTo>
                    <a:pt x="1742" y="977"/>
                  </a:lnTo>
                  <a:lnTo>
                    <a:pt x="1766" y="985"/>
                  </a:lnTo>
                  <a:lnTo>
                    <a:pt x="1774" y="981"/>
                  </a:lnTo>
                  <a:lnTo>
                    <a:pt x="1788" y="991"/>
                  </a:lnTo>
                  <a:lnTo>
                    <a:pt x="1750" y="1007"/>
                  </a:lnTo>
                  <a:lnTo>
                    <a:pt x="1738" y="1005"/>
                  </a:lnTo>
                  <a:lnTo>
                    <a:pt x="1730" y="1019"/>
                  </a:lnTo>
                  <a:lnTo>
                    <a:pt x="1716" y="1025"/>
                  </a:lnTo>
                  <a:lnTo>
                    <a:pt x="1710" y="1021"/>
                  </a:lnTo>
                  <a:lnTo>
                    <a:pt x="1708" y="1009"/>
                  </a:lnTo>
                  <a:lnTo>
                    <a:pt x="1712" y="1005"/>
                  </a:lnTo>
                  <a:lnTo>
                    <a:pt x="1738" y="991"/>
                  </a:lnTo>
                  <a:lnTo>
                    <a:pt x="1736" y="995"/>
                  </a:lnTo>
                  <a:lnTo>
                    <a:pt x="1748" y="989"/>
                  </a:lnTo>
                  <a:lnTo>
                    <a:pt x="1728" y="989"/>
                  </a:lnTo>
                  <a:lnTo>
                    <a:pt x="1734" y="983"/>
                  </a:lnTo>
                  <a:lnTo>
                    <a:pt x="1714" y="993"/>
                  </a:lnTo>
                  <a:lnTo>
                    <a:pt x="1698" y="995"/>
                  </a:lnTo>
                  <a:lnTo>
                    <a:pt x="1692" y="1005"/>
                  </a:lnTo>
                  <a:lnTo>
                    <a:pt x="1684" y="1005"/>
                  </a:lnTo>
                  <a:lnTo>
                    <a:pt x="1672" y="1015"/>
                  </a:lnTo>
                  <a:lnTo>
                    <a:pt x="1668" y="1009"/>
                  </a:lnTo>
                  <a:lnTo>
                    <a:pt x="1662" y="1017"/>
                  </a:lnTo>
                  <a:lnTo>
                    <a:pt x="1652" y="1017"/>
                  </a:lnTo>
                  <a:lnTo>
                    <a:pt x="1642" y="1029"/>
                  </a:lnTo>
                  <a:lnTo>
                    <a:pt x="1640" y="1041"/>
                  </a:lnTo>
                  <a:lnTo>
                    <a:pt x="1636" y="1047"/>
                  </a:lnTo>
                  <a:lnTo>
                    <a:pt x="1648" y="1057"/>
                  </a:lnTo>
                  <a:lnTo>
                    <a:pt x="1630" y="1061"/>
                  </a:lnTo>
                  <a:lnTo>
                    <a:pt x="1626" y="1067"/>
                  </a:lnTo>
                  <a:lnTo>
                    <a:pt x="1622" y="1065"/>
                  </a:lnTo>
                  <a:lnTo>
                    <a:pt x="1608" y="1065"/>
                  </a:lnTo>
                  <a:lnTo>
                    <a:pt x="1596" y="1069"/>
                  </a:lnTo>
                  <a:lnTo>
                    <a:pt x="1602" y="1071"/>
                  </a:lnTo>
                  <a:lnTo>
                    <a:pt x="1616" y="1067"/>
                  </a:lnTo>
                  <a:lnTo>
                    <a:pt x="1618" y="1069"/>
                  </a:lnTo>
                  <a:lnTo>
                    <a:pt x="1604" y="1077"/>
                  </a:lnTo>
                  <a:lnTo>
                    <a:pt x="1586" y="1079"/>
                  </a:lnTo>
                  <a:lnTo>
                    <a:pt x="1590" y="1081"/>
                  </a:lnTo>
                  <a:lnTo>
                    <a:pt x="1590" y="1093"/>
                  </a:lnTo>
                  <a:lnTo>
                    <a:pt x="1578" y="1107"/>
                  </a:lnTo>
                  <a:lnTo>
                    <a:pt x="1566" y="1097"/>
                  </a:lnTo>
                  <a:lnTo>
                    <a:pt x="1574" y="1109"/>
                  </a:lnTo>
                  <a:lnTo>
                    <a:pt x="1572" y="1121"/>
                  </a:lnTo>
                  <a:lnTo>
                    <a:pt x="1562" y="1135"/>
                  </a:lnTo>
                  <a:lnTo>
                    <a:pt x="1566" y="1125"/>
                  </a:lnTo>
                  <a:lnTo>
                    <a:pt x="1556" y="1125"/>
                  </a:lnTo>
                  <a:lnTo>
                    <a:pt x="1556" y="1141"/>
                  </a:lnTo>
                  <a:lnTo>
                    <a:pt x="1560" y="1143"/>
                  </a:lnTo>
                  <a:lnTo>
                    <a:pt x="1566" y="1161"/>
                  </a:lnTo>
                  <a:lnTo>
                    <a:pt x="1558" y="1169"/>
                  </a:lnTo>
                  <a:lnTo>
                    <a:pt x="1560" y="1173"/>
                  </a:lnTo>
                  <a:lnTo>
                    <a:pt x="1552" y="1181"/>
                  </a:lnTo>
                  <a:lnTo>
                    <a:pt x="1542" y="1181"/>
                  </a:lnTo>
                  <a:lnTo>
                    <a:pt x="1534" y="1185"/>
                  </a:lnTo>
                  <a:lnTo>
                    <a:pt x="1530" y="1195"/>
                  </a:lnTo>
                  <a:lnTo>
                    <a:pt x="1518" y="1197"/>
                  </a:lnTo>
                  <a:lnTo>
                    <a:pt x="1510" y="1209"/>
                  </a:lnTo>
                  <a:lnTo>
                    <a:pt x="1486" y="1225"/>
                  </a:lnTo>
                  <a:lnTo>
                    <a:pt x="1476" y="1245"/>
                  </a:lnTo>
                  <a:lnTo>
                    <a:pt x="1480" y="1265"/>
                  </a:lnTo>
                  <a:lnTo>
                    <a:pt x="1490" y="1283"/>
                  </a:lnTo>
                  <a:lnTo>
                    <a:pt x="1490" y="1289"/>
                  </a:lnTo>
                  <a:lnTo>
                    <a:pt x="1498" y="1310"/>
                  </a:lnTo>
                  <a:lnTo>
                    <a:pt x="1496" y="1334"/>
                  </a:lnTo>
                  <a:lnTo>
                    <a:pt x="1494" y="1338"/>
                  </a:lnTo>
                  <a:lnTo>
                    <a:pt x="1482" y="1340"/>
                  </a:lnTo>
                  <a:lnTo>
                    <a:pt x="1480" y="1330"/>
                  </a:lnTo>
                  <a:lnTo>
                    <a:pt x="1474" y="1328"/>
                  </a:lnTo>
                  <a:lnTo>
                    <a:pt x="1458" y="1302"/>
                  </a:lnTo>
                  <a:lnTo>
                    <a:pt x="1462" y="1295"/>
                  </a:lnTo>
                  <a:lnTo>
                    <a:pt x="1456" y="1295"/>
                  </a:lnTo>
                  <a:lnTo>
                    <a:pt x="1460" y="1277"/>
                  </a:lnTo>
                  <a:lnTo>
                    <a:pt x="1444" y="1261"/>
                  </a:lnTo>
                  <a:lnTo>
                    <a:pt x="1438" y="1257"/>
                  </a:lnTo>
                  <a:lnTo>
                    <a:pt x="1424" y="1265"/>
                  </a:lnTo>
                  <a:lnTo>
                    <a:pt x="1406" y="1251"/>
                  </a:lnTo>
                  <a:lnTo>
                    <a:pt x="1381" y="1255"/>
                  </a:lnTo>
                  <a:lnTo>
                    <a:pt x="1377" y="1247"/>
                  </a:lnTo>
                  <a:lnTo>
                    <a:pt x="1375" y="1255"/>
                  </a:lnTo>
                  <a:lnTo>
                    <a:pt x="1367" y="1253"/>
                  </a:lnTo>
                  <a:lnTo>
                    <a:pt x="1357" y="1255"/>
                  </a:lnTo>
                  <a:lnTo>
                    <a:pt x="1357" y="1263"/>
                  </a:lnTo>
                  <a:lnTo>
                    <a:pt x="1351" y="1265"/>
                  </a:lnTo>
                  <a:lnTo>
                    <a:pt x="1359" y="1275"/>
                  </a:lnTo>
                  <a:lnTo>
                    <a:pt x="1349" y="1271"/>
                  </a:lnTo>
                  <a:lnTo>
                    <a:pt x="1343" y="1275"/>
                  </a:lnTo>
                  <a:lnTo>
                    <a:pt x="1333" y="1275"/>
                  </a:lnTo>
                  <a:lnTo>
                    <a:pt x="1321" y="1263"/>
                  </a:lnTo>
                  <a:lnTo>
                    <a:pt x="1313" y="1267"/>
                  </a:lnTo>
                  <a:lnTo>
                    <a:pt x="1297" y="1263"/>
                  </a:lnTo>
                  <a:lnTo>
                    <a:pt x="1285" y="1265"/>
                  </a:lnTo>
                  <a:lnTo>
                    <a:pt x="1261" y="1281"/>
                  </a:lnTo>
                  <a:lnTo>
                    <a:pt x="1245" y="1283"/>
                  </a:lnTo>
                  <a:lnTo>
                    <a:pt x="1249" y="1285"/>
                  </a:lnTo>
                  <a:lnTo>
                    <a:pt x="1241" y="1295"/>
                  </a:lnTo>
                  <a:lnTo>
                    <a:pt x="1233" y="1306"/>
                  </a:lnTo>
                  <a:lnTo>
                    <a:pt x="1237" y="1330"/>
                  </a:lnTo>
                  <a:lnTo>
                    <a:pt x="1231" y="1350"/>
                  </a:lnTo>
                  <a:lnTo>
                    <a:pt x="1227" y="1380"/>
                  </a:lnTo>
                  <a:lnTo>
                    <a:pt x="1231" y="1396"/>
                  </a:lnTo>
                  <a:lnTo>
                    <a:pt x="1237" y="1412"/>
                  </a:lnTo>
                  <a:lnTo>
                    <a:pt x="1249" y="1424"/>
                  </a:lnTo>
                  <a:lnTo>
                    <a:pt x="1251" y="1432"/>
                  </a:lnTo>
                  <a:lnTo>
                    <a:pt x="1259" y="1442"/>
                  </a:lnTo>
                  <a:lnTo>
                    <a:pt x="1267" y="1442"/>
                  </a:lnTo>
                  <a:lnTo>
                    <a:pt x="1279" y="1450"/>
                  </a:lnTo>
                  <a:lnTo>
                    <a:pt x="1305" y="1442"/>
                  </a:lnTo>
                  <a:lnTo>
                    <a:pt x="1319" y="1442"/>
                  </a:lnTo>
                  <a:lnTo>
                    <a:pt x="1333" y="1434"/>
                  </a:lnTo>
                  <a:lnTo>
                    <a:pt x="1339" y="1422"/>
                  </a:lnTo>
                  <a:lnTo>
                    <a:pt x="1341" y="1406"/>
                  </a:lnTo>
                  <a:lnTo>
                    <a:pt x="1349" y="1402"/>
                  </a:lnTo>
                  <a:lnTo>
                    <a:pt x="1375" y="1396"/>
                  </a:lnTo>
                  <a:lnTo>
                    <a:pt x="1397" y="1402"/>
                  </a:lnTo>
                  <a:lnTo>
                    <a:pt x="1397" y="1412"/>
                  </a:lnTo>
                  <a:lnTo>
                    <a:pt x="1393" y="1418"/>
                  </a:lnTo>
                  <a:lnTo>
                    <a:pt x="1389" y="1414"/>
                  </a:lnTo>
                  <a:lnTo>
                    <a:pt x="1381" y="1428"/>
                  </a:lnTo>
                  <a:lnTo>
                    <a:pt x="1385" y="1430"/>
                  </a:lnTo>
                  <a:lnTo>
                    <a:pt x="1381" y="1442"/>
                  </a:lnTo>
                  <a:lnTo>
                    <a:pt x="1387" y="1446"/>
                  </a:lnTo>
                  <a:lnTo>
                    <a:pt x="1375" y="1450"/>
                  </a:lnTo>
                  <a:lnTo>
                    <a:pt x="1379" y="1462"/>
                  </a:lnTo>
                  <a:lnTo>
                    <a:pt x="1373" y="1460"/>
                  </a:lnTo>
                  <a:lnTo>
                    <a:pt x="1373" y="1470"/>
                  </a:lnTo>
                  <a:lnTo>
                    <a:pt x="1369" y="1480"/>
                  </a:lnTo>
                  <a:lnTo>
                    <a:pt x="1363" y="1484"/>
                  </a:lnTo>
                  <a:lnTo>
                    <a:pt x="1375" y="1488"/>
                  </a:lnTo>
                  <a:lnTo>
                    <a:pt x="1385" y="1486"/>
                  </a:lnTo>
                  <a:lnTo>
                    <a:pt x="1404" y="1478"/>
                  </a:lnTo>
                  <a:lnTo>
                    <a:pt x="1410" y="1478"/>
                  </a:lnTo>
                  <a:lnTo>
                    <a:pt x="1410" y="1484"/>
                  </a:lnTo>
                  <a:lnTo>
                    <a:pt x="1424" y="1484"/>
                  </a:lnTo>
                  <a:lnTo>
                    <a:pt x="1434" y="1486"/>
                  </a:lnTo>
                  <a:lnTo>
                    <a:pt x="1438" y="1494"/>
                  </a:lnTo>
                  <a:lnTo>
                    <a:pt x="1448" y="1496"/>
                  </a:lnTo>
                  <a:lnTo>
                    <a:pt x="1452" y="1500"/>
                  </a:lnTo>
                  <a:lnTo>
                    <a:pt x="1450" y="1508"/>
                  </a:lnTo>
                  <a:lnTo>
                    <a:pt x="1446" y="1526"/>
                  </a:lnTo>
                  <a:lnTo>
                    <a:pt x="1446" y="1538"/>
                  </a:lnTo>
                  <a:lnTo>
                    <a:pt x="1440" y="1554"/>
                  </a:lnTo>
                  <a:lnTo>
                    <a:pt x="1446" y="1568"/>
                  </a:lnTo>
                  <a:lnTo>
                    <a:pt x="1458" y="1582"/>
                  </a:lnTo>
                  <a:lnTo>
                    <a:pt x="1468" y="1586"/>
                  </a:lnTo>
                  <a:lnTo>
                    <a:pt x="1468" y="1592"/>
                  </a:lnTo>
                  <a:lnTo>
                    <a:pt x="1476" y="1590"/>
                  </a:lnTo>
                  <a:lnTo>
                    <a:pt x="1476" y="1594"/>
                  </a:lnTo>
                  <a:lnTo>
                    <a:pt x="1486" y="1592"/>
                  </a:lnTo>
                  <a:lnTo>
                    <a:pt x="1506" y="1582"/>
                  </a:lnTo>
                  <a:lnTo>
                    <a:pt x="1530" y="1588"/>
                  </a:lnTo>
                  <a:lnTo>
                    <a:pt x="1538" y="1596"/>
                  </a:lnTo>
                  <a:close/>
                  <a:moveTo>
                    <a:pt x="965" y="1293"/>
                  </a:moveTo>
                  <a:lnTo>
                    <a:pt x="967" y="1295"/>
                  </a:lnTo>
                  <a:lnTo>
                    <a:pt x="967" y="1295"/>
                  </a:lnTo>
                  <a:lnTo>
                    <a:pt x="965" y="1295"/>
                  </a:lnTo>
                  <a:lnTo>
                    <a:pt x="965" y="1293"/>
                  </a:lnTo>
                  <a:lnTo>
                    <a:pt x="965" y="1293"/>
                  </a:lnTo>
                  <a:close/>
                  <a:moveTo>
                    <a:pt x="705" y="837"/>
                  </a:moveTo>
                  <a:lnTo>
                    <a:pt x="697" y="835"/>
                  </a:lnTo>
                  <a:lnTo>
                    <a:pt x="691" y="821"/>
                  </a:lnTo>
                  <a:lnTo>
                    <a:pt x="693" y="815"/>
                  </a:lnTo>
                  <a:lnTo>
                    <a:pt x="707" y="819"/>
                  </a:lnTo>
                  <a:lnTo>
                    <a:pt x="713" y="817"/>
                  </a:lnTo>
                  <a:lnTo>
                    <a:pt x="709" y="833"/>
                  </a:lnTo>
                  <a:lnTo>
                    <a:pt x="707" y="835"/>
                  </a:lnTo>
                  <a:lnTo>
                    <a:pt x="713" y="835"/>
                  </a:lnTo>
                  <a:lnTo>
                    <a:pt x="721" y="857"/>
                  </a:lnTo>
                  <a:lnTo>
                    <a:pt x="705" y="841"/>
                  </a:lnTo>
                  <a:lnTo>
                    <a:pt x="701" y="837"/>
                  </a:lnTo>
                  <a:lnTo>
                    <a:pt x="705" y="837"/>
                  </a:lnTo>
                  <a:close/>
                  <a:moveTo>
                    <a:pt x="1476" y="1390"/>
                  </a:moveTo>
                  <a:lnTo>
                    <a:pt x="1474" y="1388"/>
                  </a:lnTo>
                  <a:lnTo>
                    <a:pt x="1474" y="1388"/>
                  </a:lnTo>
                  <a:lnTo>
                    <a:pt x="1474" y="1388"/>
                  </a:lnTo>
                  <a:lnTo>
                    <a:pt x="1476" y="1390"/>
                  </a:lnTo>
                  <a:lnTo>
                    <a:pt x="1476" y="1390"/>
                  </a:lnTo>
                  <a:close/>
                  <a:moveTo>
                    <a:pt x="1576" y="1372"/>
                  </a:moveTo>
                  <a:lnTo>
                    <a:pt x="1574" y="1372"/>
                  </a:lnTo>
                  <a:lnTo>
                    <a:pt x="1574" y="1370"/>
                  </a:lnTo>
                  <a:lnTo>
                    <a:pt x="1574" y="1370"/>
                  </a:lnTo>
                  <a:lnTo>
                    <a:pt x="1576" y="1372"/>
                  </a:lnTo>
                  <a:lnTo>
                    <a:pt x="1576" y="1372"/>
                  </a:lnTo>
                  <a:close/>
                  <a:moveTo>
                    <a:pt x="1576" y="1372"/>
                  </a:moveTo>
                  <a:lnTo>
                    <a:pt x="1586" y="1378"/>
                  </a:lnTo>
                  <a:lnTo>
                    <a:pt x="1598" y="1380"/>
                  </a:lnTo>
                  <a:lnTo>
                    <a:pt x="1586" y="1382"/>
                  </a:lnTo>
                  <a:lnTo>
                    <a:pt x="1578" y="1376"/>
                  </a:lnTo>
                  <a:lnTo>
                    <a:pt x="1576" y="1372"/>
                  </a:lnTo>
                  <a:lnTo>
                    <a:pt x="1576" y="1372"/>
                  </a:lnTo>
                  <a:close/>
                  <a:moveTo>
                    <a:pt x="1788" y="1562"/>
                  </a:moveTo>
                  <a:lnTo>
                    <a:pt x="1788" y="1566"/>
                  </a:lnTo>
                  <a:lnTo>
                    <a:pt x="1788" y="1574"/>
                  </a:lnTo>
                  <a:lnTo>
                    <a:pt x="1774" y="1574"/>
                  </a:lnTo>
                  <a:lnTo>
                    <a:pt x="1782" y="1572"/>
                  </a:lnTo>
                  <a:lnTo>
                    <a:pt x="1778" y="1566"/>
                  </a:lnTo>
                  <a:lnTo>
                    <a:pt x="1788" y="1562"/>
                  </a:lnTo>
                  <a:lnTo>
                    <a:pt x="1788" y="1562"/>
                  </a:lnTo>
                  <a:close/>
                  <a:moveTo>
                    <a:pt x="1476" y="1396"/>
                  </a:moveTo>
                  <a:lnTo>
                    <a:pt x="1476" y="1396"/>
                  </a:lnTo>
                  <a:lnTo>
                    <a:pt x="1476" y="1396"/>
                  </a:lnTo>
                  <a:lnTo>
                    <a:pt x="1476" y="1396"/>
                  </a:lnTo>
                  <a:lnTo>
                    <a:pt x="1476" y="1396"/>
                  </a:lnTo>
                  <a:lnTo>
                    <a:pt x="1476" y="1396"/>
                  </a:lnTo>
                  <a:close/>
                  <a:moveTo>
                    <a:pt x="1476" y="1396"/>
                  </a:moveTo>
                  <a:lnTo>
                    <a:pt x="1452" y="1398"/>
                  </a:lnTo>
                  <a:lnTo>
                    <a:pt x="1452" y="1392"/>
                  </a:lnTo>
                  <a:lnTo>
                    <a:pt x="1458" y="1390"/>
                  </a:lnTo>
                  <a:lnTo>
                    <a:pt x="1470" y="1396"/>
                  </a:lnTo>
                  <a:lnTo>
                    <a:pt x="1476" y="1396"/>
                  </a:lnTo>
                  <a:close/>
                  <a:moveTo>
                    <a:pt x="1476" y="1396"/>
                  </a:moveTo>
                  <a:lnTo>
                    <a:pt x="1476" y="1390"/>
                  </a:lnTo>
                  <a:lnTo>
                    <a:pt x="1476" y="1390"/>
                  </a:lnTo>
                  <a:lnTo>
                    <a:pt x="1478" y="1394"/>
                  </a:lnTo>
                  <a:lnTo>
                    <a:pt x="1476" y="1396"/>
                  </a:lnTo>
                  <a:lnTo>
                    <a:pt x="1476" y="1396"/>
                  </a:lnTo>
                  <a:close/>
                  <a:moveTo>
                    <a:pt x="797" y="915"/>
                  </a:moveTo>
                  <a:lnTo>
                    <a:pt x="761" y="885"/>
                  </a:lnTo>
                  <a:lnTo>
                    <a:pt x="771" y="883"/>
                  </a:lnTo>
                  <a:lnTo>
                    <a:pt x="781" y="889"/>
                  </a:lnTo>
                  <a:lnTo>
                    <a:pt x="803" y="893"/>
                  </a:lnTo>
                  <a:lnTo>
                    <a:pt x="809" y="891"/>
                  </a:lnTo>
                  <a:lnTo>
                    <a:pt x="813" y="901"/>
                  </a:lnTo>
                  <a:lnTo>
                    <a:pt x="821" y="913"/>
                  </a:lnTo>
                  <a:lnTo>
                    <a:pt x="835" y="917"/>
                  </a:lnTo>
                  <a:lnTo>
                    <a:pt x="841" y="923"/>
                  </a:lnTo>
                  <a:lnTo>
                    <a:pt x="837" y="933"/>
                  </a:lnTo>
                  <a:lnTo>
                    <a:pt x="821" y="929"/>
                  </a:lnTo>
                  <a:lnTo>
                    <a:pt x="797" y="915"/>
                  </a:lnTo>
                  <a:close/>
                  <a:moveTo>
                    <a:pt x="1672" y="437"/>
                  </a:moveTo>
                  <a:lnTo>
                    <a:pt x="1658" y="445"/>
                  </a:lnTo>
                  <a:lnTo>
                    <a:pt x="1678" y="437"/>
                  </a:lnTo>
                  <a:lnTo>
                    <a:pt x="1680" y="433"/>
                  </a:lnTo>
                  <a:lnTo>
                    <a:pt x="1694" y="443"/>
                  </a:lnTo>
                  <a:lnTo>
                    <a:pt x="1688" y="451"/>
                  </a:lnTo>
                  <a:lnTo>
                    <a:pt x="1702" y="463"/>
                  </a:lnTo>
                  <a:lnTo>
                    <a:pt x="1686" y="463"/>
                  </a:lnTo>
                  <a:lnTo>
                    <a:pt x="1666" y="459"/>
                  </a:lnTo>
                  <a:lnTo>
                    <a:pt x="1686" y="467"/>
                  </a:lnTo>
                  <a:lnTo>
                    <a:pt x="1682" y="475"/>
                  </a:lnTo>
                  <a:lnTo>
                    <a:pt x="1676" y="479"/>
                  </a:lnTo>
                  <a:lnTo>
                    <a:pt x="1698" y="483"/>
                  </a:lnTo>
                  <a:lnTo>
                    <a:pt x="1712" y="493"/>
                  </a:lnTo>
                  <a:lnTo>
                    <a:pt x="1732" y="495"/>
                  </a:lnTo>
                  <a:lnTo>
                    <a:pt x="1726" y="499"/>
                  </a:lnTo>
                  <a:lnTo>
                    <a:pt x="1736" y="501"/>
                  </a:lnTo>
                  <a:lnTo>
                    <a:pt x="1748" y="511"/>
                  </a:lnTo>
                  <a:lnTo>
                    <a:pt x="1758" y="515"/>
                  </a:lnTo>
                  <a:lnTo>
                    <a:pt x="1768" y="527"/>
                  </a:lnTo>
                  <a:lnTo>
                    <a:pt x="1768" y="519"/>
                  </a:lnTo>
                  <a:lnTo>
                    <a:pt x="1782" y="529"/>
                  </a:lnTo>
                  <a:lnTo>
                    <a:pt x="1780" y="537"/>
                  </a:lnTo>
                  <a:lnTo>
                    <a:pt x="1764" y="541"/>
                  </a:lnTo>
                  <a:lnTo>
                    <a:pt x="1774" y="545"/>
                  </a:lnTo>
                  <a:lnTo>
                    <a:pt x="1766" y="545"/>
                  </a:lnTo>
                  <a:lnTo>
                    <a:pt x="1770" y="553"/>
                  </a:lnTo>
                  <a:lnTo>
                    <a:pt x="1754" y="555"/>
                  </a:lnTo>
                  <a:lnTo>
                    <a:pt x="1748" y="559"/>
                  </a:lnTo>
                  <a:lnTo>
                    <a:pt x="1752" y="565"/>
                  </a:lnTo>
                  <a:lnTo>
                    <a:pt x="1750" y="573"/>
                  </a:lnTo>
                  <a:lnTo>
                    <a:pt x="1746" y="567"/>
                  </a:lnTo>
                  <a:lnTo>
                    <a:pt x="1734" y="569"/>
                  </a:lnTo>
                  <a:lnTo>
                    <a:pt x="1716" y="551"/>
                  </a:lnTo>
                  <a:lnTo>
                    <a:pt x="1712" y="543"/>
                  </a:lnTo>
                  <a:lnTo>
                    <a:pt x="1698" y="533"/>
                  </a:lnTo>
                  <a:lnTo>
                    <a:pt x="1690" y="531"/>
                  </a:lnTo>
                  <a:lnTo>
                    <a:pt x="1694" y="537"/>
                  </a:lnTo>
                  <a:lnTo>
                    <a:pt x="1684" y="533"/>
                  </a:lnTo>
                  <a:lnTo>
                    <a:pt x="1696" y="545"/>
                  </a:lnTo>
                  <a:lnTo>
                    <a:pt x="1682" y="549"/>
                  </a:lnTo>
                  <a:lnTo>
                    <a:pt x="1674" y="541"/>
                  </a:lnTo>
                  <a:lnTo>
                    <a:pt x="1684" y="555"/>
                  </a:lnTo>
                  <a:lnTo>
                    <a:pt x="1690" y="553"/>
                  </a:lnTo>
                  <a:lnTo>
                    <a:pt x="1702" y="569"/>
                  </a:lnTo>
                  <a:lnTo>
                    <a:pt x="1724" y="579"/>
                  </a:lnTo>
                  <a:lnTo>
                    <a:pt x="1728" y="589"/>
                  </a:lnTo>
                  <a:lnTo>
                    <a:pt x="1724" y="595"/>
                  </a:lnTo>
                  <a:lnTo>
                    <a:pt x="1732" y="595"/>
                  </a:lnTo>
                  <a:lnTo>
                    <a:pt x="1742" y="607"/>
                  </a:lnTo>
                  <a:lnTo>
                    <a:pt x="1734" y="613"/>
                  </a:lnTo>
                  <a:lnTo>
                    <a:pt x="1726" y="605"/>
                  </a:lnTo>
                  <a:lnTo>
                    <a:pt x="1732" y="621"/>
                  </a:lnTo>
                  <a:lnTo>
                    <a:pt x="1722" y="619"/>
                  </a:lnTo>
                  <a:lnTo>
                    <a:pt x="1724" y="625"/>
                  </a:lnTo>
                  <a:lnTo>
                    <a:pt x="1700" y="617"/>
                  </a:lnTo>
                  <a:lnTo>
                    <a:pt x="1684" y="603"/>
                  </a:lnTo>
                  <a:lnTo>
                    <a:pt x="1686" y="611"/>
                  </a:lnTo>
                  <a:lnTo>
                    <a:pt x="1670" y="601"/>
                  </a:lnTo>
                  <a:lnTo>
                    <a:pt x="1668" y="605"/>
                  </a:lnTo>
                  <a:lnTo>
                    <a:pt x="1688" y="617"/>
                  </a:lnTo>
                  <a:lnTo>
                    <a:pt x="1714" y="637"/>
                  </a:lnTo>
                  <a:lnTo>
                    <a:pt x="1720" y="651"/>
                  </a:lnTo>
                  <a:lnTo>
                    <a:pt x="1732" y="653"/>
                  </a:lnTo>
                  <a:lnTo>
                    <a:pt x="1730" y="659"/>
                  </a:lnTo>
                  <a:lnTo>
                    <a:pt x="1712" y="645"/>
                  </a:lnTo>
                  <a:lnTo>
                    <a:pt x="1708" y="645"/>
                  </a:lnTo>
                  <a:lnTo>
                    <a:pt x="1692" y="639"/>
                  </a:lnTo>
                  <a:lnTo>
                    <a:pt x="1674" y="637"/>
                  </a:lnTo>
                  <a:lnTo>
                    <a:pt x="1658" y="627"/>
                  </a:lnTo>
                  <a:lnTo>
                    <a:pt x="1644" y="625"/>
                  </a:lnTo>
                  <a:lnTo>
                    <a:pt x="1640" y="629"/>
                  </a:lnTo>
                  <a:lnTo>
                    <a:pt x="1634" y="619"/>
                  </a:lnTo>
                  <a:lnTo>
                    <a:pt x="1626" y="615"/>
                  </a:lnTo>
                  <a:lnTo>
                    <a:pt x="1632" y="605"/>
                  </a:lnTo>
                  <a:lnTo>
                    <a:pt x="1620" y="603"/>
                  </a:lnTo>
                  <a:lnTo>
                    <a:pt x="1618" y="597"/>
                  </a:lnTo>
                  <a:lnTo>
                    <a:pt x="1610" y="603"/>
                  </a:lnTo>
                  <a:lnTo>
                    <a:pt x="1606" y="591"/>
                  </a:lnTo>
                  <a:lnTo>
                    <a:pt x="1590" y="577"/>
                  </a:lnTo>
                  <a:lnTo>
                    <a:pt x="1580" y="585"/>
                  </a:lnTo>
                  <a:lnTo>
                    <a:pt x="1562" y="581"/>
                  </a:lnTo>
                  <a:lnTo>
                    <a:pt x="1558" y="587"/>
                  </a:lnTo>
                  <a:lnTo>
                    <a:pt x="1542" y="587"/>
                  </a:lnTo>
                  <a:lnTo>
                    <a:pt x="1530" y="597"/>
                  </a:lnTo>
                  <a:lnTo>
                    <a:pt x="1532" y="585"/>
                  </a:lnTo>
                  <a:lnTo>
                    <a:pt x="1526" y="579"/>
                  </a:lnTo>
                  <a:lnTo>
                    <a:pt x="1528" y="571"/>
                  </a:lnTo>
                  <a:lnTo>
                    <a:pt x="1540" y="565"/>
                  </a:lnTo>
                  <a:lnTo>
                    <a:pt x="1538" y="559"/>
                  </a:lnTo>
                  <a:lnTo>
                    <a:pt x="1564" y="565"/>
                  </a:lnTo>
                  <a:lnTo>
                    <a:pt x="1570" y="577"/>
                  </a:lnTo>
                  <a:lnTo>
                    <a:pt x="1570" y="571"/>
                  </a:lnTo>
                  <a:lnTo>
                    <a:pt x="1562" y="563"/>
                  </a:lnTo>
                  <a:lnTo>
                    <a:pt x="1572" y="565"/>
                  </a:lnTo>
                  <a:lnTo>
                    <a:pt x="1590" y="557"/>
                  </a:lnTo>
                  <a:lnTo>
                    <a:pt x="1598" y="559"/>
                  </a:lnTo>
                  <a:lnTo>
                    <a:pt x="1596" y="553"/>
                  </a:lnTo>
                  <a:lnTo>
                    <a:pt x="1584" y="541"/>
                  </a:lnTo>
                  <a:lnTo>
                    <a:pt x="1616" y="517"/>
                  </a:lnTo>
                  <a:lnTo>
                    <a:pt x="1612" y="499"/>
                  </a:lnTo>
                  <a:lnTo>
                    <a:pt x="1606" y="489"/>
                  </a:lnTo>
                  <a:lnTo>
                    <a:pt x="1592" y="483"/>
                  </a:lnTo>
                  <a:lnTo>
                    <a:pt x="1586" y="493"/>
                  </a:lnTo>
                  <a:lnTo>
                    <a:pt x="1600" y="495"/>
                  </a:lnTo>
                  <a:lnTo>
                    <a:pt x="1600" y="501"/>
                  </a:lnTo>
                  <a:lnTo>
                    <a:pt x="1584" y="501"/>
                  </a:lnTo>
                  <a:lnTo>
                    <a:pt x="1578" y="493"/>
                  </a:lnTo>
                  <a:lnTo>
                    <a:pt x="1588" y="489"/>
                  </a:lnTo>
                  <a:lnTo>
                    <a:pt x="1586" y="481"/>
                  </a:lnTo>
                  <a:lnTo>
                    <a:pt x="1578" y="479"/>
                  </a:lnTo>
                  <a:lnTo>
                    <a:pt x="1578" y="485"/>
                  </a:lnTo>
                  <a:lnTo>
                    <a:pt x="1570" y="481"/>
                  </a:lnTo>
                  <a:lnTo>
                    <a:pt x="1580" y="471"/>
                  </a:lnTo>
                  <a:lnTo>
                    <a:pt x="1568" y="467"/>
                  </a:lnTo>
                  <a:lnTo>
                    <a:pt x="1550" y="477"/>
                  </a:lnTo>
                  <a:lnTo>
                    <a:pt x="1550" y="467"/>
                  </a:lnTo>
                  <a:lnTo>
                    <a:pt x="1566" y="465"/>
                  </a:lnTo>
                  <a:lnTo>
                    <a:pt x="1564" y="461"/>
                  </a:lnTo>
                  <a:lnTo>
                    <a:pt x="1550" y="453"/>
                  </a:lnTo>
                  <a:lnTo>
                    <a:pt x="1546" y="465"/>
                  </a:lnTo>
                  <a:lnTo>
                    <a:pt x="1538" y="461"/>
                  </a:lnTo>
                  <a:lnTo>
                    <a:pt x="1546" y="447"/>
                  </a:lnTo>
                  <a:lnTo>
                    <a:pt x="1534" y="445"/>
                  </a:lnTo>
                  <a:lnTo>
                    <a:pt x="1534" y="437"/>
                  </a:lnTo>
                  <a:lnTo>
                    <a:pt x="1524" y="435"/>
                  </a:lnTo>
                  <a:lnTo>
                    <a:pt x="1514" y="427"/>
                  </a:lnTo>
                  <a:lnTo>
                    <a:pt x="1506" y="431"/>
                  </a:lnTo>
                  <a:lnTo>
                    <a:pt x="1514" y="433"/>
                  </a:lnTo>
                  <a:lnTo>
                    <a:pt x="1520" y="441"/>
                  </a:lnTo>
                  <a:lnTo>
                    <a:pt x="1504" y="445"/>
                  </a:lnTo>
                  <a:lnTo>
                    <a:pt x="1510" y="449"/>
                  </a:lnTo>
                  <a:lnTo>
                    <a:pt x="1500" y="451"/>
                  </a:lnTo>
                  <a:lnTo>
                    <a:pt x="1498" y="457"/>
                  </a:lnTo>
                  <a:lnTo>
                    <a:pt x="1492" y="449"/>
                  </a:lnTo>
                  <a:lnTo>
                    <a:pt x="1474" y="441"/>
                  </a:lnTo>
                  <a:lnTo>
                    <a:pt x="1456" y="447"/>
                  </a:lnTo>
                  <a:lnTo>
                    <a:pt x="1454" y="441"/>
                  </a:lnTo>
                  <a:lnTo>
                    <a:pt x="1444" y="443"/>
                  </a:lnTo>
                  <a:lnTo>
                    <a:pt x="1412" y="439"/>
                  </a:lnTo>
                  <a:lnTo>
                    <a:pt x="1399" y="435"/>
                  </a:lnTo>
                  <a:lnTo>
                    <a:pt x="1402" y="441"/>
                  </a:lnTo>
                  <a:lnTo>
                    <a:pt x="1391" y="441"/>
                  </a:lnTo>
                  <a:lnTo>
                    <a:pt x="1393" y="433"/>
                  </a:lnTo>
                  <a:lnTo>
                    <a:pt x="1367" y="429"/>
                  </a:lnTo>
                  <a:lnTo>
                    <a:pt x="1353" y="411"/>
                  </a:lnTo>
                  <a:lnTo>
                    <a:pt x="1373" y="415"/>
                  </a:lnTo>
                  <a:lnTo>
                    <a:pt x="1387" y="413"/>
                  </a:lnTo>
                  <a:lnTo>
                    <a:pt x="1377" y="407"/>
                  </a:lnTo>
                  <a:lnTo>
                    <a:pt x="1349" y="405"/>
                  </a:lnTo>
                  <a:lnTo>
                    <a:pt x="1349" y="393"/>
                  </a:lnTo>
                  <a:lnTo>
                    <a:pt x="1345" y="387"/>
                  </a:lnTo>
                  <a:lnTo>
                    <a:pt x="1353" y="381"/>
                  </a:lnTo>
                  <a:lnTo>
                    <a:pt x="1347" y="377"/>
                  </a:lnTo>
                  <a:lnTo>
                    <a:pt x="1353" y="363"/>
                  </a:lnTo>
                  <a:lnTo>
                    <a:pt x="1357" y="365"/>
                  </a:lnTo>
                  <a:lnTo>
                    <a:pt x="1361" y="349"/>
                  </a:lnTo>
                  <a:lnTo>
                    <a:pt x="1381" y="335"/>
                  </a:lnTo>
                  <a:lnTo>
                    <a:pt x="1397" y="333"/>
                  </a:lnTo>
                  <a:lnTo>
                    <a:pt x="1422" y="333"/>
                  </a:lnTo>
                  <a:lnTo>
                    <a:pt x="1424" y="337"/>
                  </a:lnTo>
                  <a:lnTo>
                    <a:pt x="1408" y="349"/>
                  </a:lnTo>
                  <a:lnTo>
                    <a:pt x="1397" y="361"/>
                  </a:lnTo>
                  <a:lnTo>
                    <a:pt x="1404" y="373"/>
                  </a:lnTo>
                  <a:lnTo>
                    <a:pt x="1402" y="379"/>
                  </a:lnTo>
                  <a:lnTo>
                    <a:pt x="1406" y="391"/>
                  </a:lnTo>
                  <a:lnTo>
                    <a:pt x="1426" y="405"/>
                  </a:lnTo>
                  <a:lnTo>
                    <a:pt x="1408" y="409"/>
                  </a:lnTo>
                  <a:lnTo>
                    <a:pt x="1426" y="409"/>
                  </a:lnTo>
                  <a:lnTo>
                    <a:pt x="1430" y="401"/>
                  </a:lnTo>
                  <a:lnTo>
                    <a:pt x="1420" y="395"/>
                  </a:lnTo>
                  <a:lnTo>
                    <a:pt x="1408" y="385"/>
                  </a:lnTo>
                  <a:lnTo>
                    <a:pt x="1422" y="377"/>
                  </a:lnTo>
                  <a:lnTo>
                    <a:pt x="1412" y="367"/>
                  </a:lnTo>
                  <a:lnTo>
                    <a:pt x="1414" y="357"/>
                  </a:lnTo>
                  <a:lnTo>
                    <a:pt x="1428" y="345"/>
                  </a:lnTo>
                  <a:lnTo>
                    <a:pt x="1456" y="335"/>
                  </a:lnTo>
                  <a:lnTo>
                    <a:pt x="1476" y="335"/>
                  </a:lnTo>
                  <a:lnTo>
                    <a:pt x="1482" y="349"/>
                  </a:lnTo>
                  <a:lnTo>
                    <a:pt x="1490" y="351"/>
                  </a:lnTo>
                  <a:lnTo>
                    <a:pt x="1496" y="365"/>
                  </a:lnTo>
                  <a:lnTo>
                    <a:pt x="1492" y="381"/>
                  </a:lnTo>
                  <a:lnTo>
                    <a:pt x="1502" y="371"/>
                  </a:lnTo>
                  <a:lnTo>
                    <a:pt x="1516" y="377"/>
                  </a:lnTo>
                  <a:lnTo>
                    <a:pt x="1510" y="385"/>
                  </a:lnTo>
                  <a:lnTo>
                    <a:pt x="1518" y="387"/>
                  </a:lnTo>
                  <a:lnTo>
                    <a:pt x="1516" y="379"/>
                  </a:lnTo>
                  <a:lnTo>
                    <a:pt x="1522" y="369"/>
                  </a:lnTo>
                  <a:lnTo>
                    <a:pt x="1536" y="363"/>
                  </a:lnTo>
                  <a:lnTo>
                    <a:pt x="1572" y="371"/>
                  </a:lnTo>
                  <a:lnTo>
                    <a:pt x="1574" y="381"/>
                  </a:lnTo>
                  <a:lnTo>
                    <a:pt x="1586" y="383"/>
                  </a:lnTo>
                  <a:lnTo>
                    <a:pt x="1580" y="395"/>
                  </a:lnTo>
                  <a:lnTo>
                    <a:pt x="1596" y="393"/>
                  </a:lnTo>
                  <a:lnTo>
                    <a:pt x="1590" y="401"/>
                  </a:lnTo>
                  <a:lnTo>
                    <a:pt x="1606" y="405"/>
                  </a:lnTo>
                  <a:lnTo>
                    <a:pt x="1606" y="401"/>
                  </a:lnTo>
                  <a:lnTo>
                    <a:pt x="1600" y="399"/>
                  </a:lnTo>
                  <a:lnTo>
                    <a:pt x="1614" y="395"/>
                  </a:lnTo>
                  <a:lnTo>
                    <a:pt x="1626" y="399"/>
                  </a:lnTo>
                  <a:lnTo>
                    <a:pt x="1634" y="405"/>
                  </a:lnTo>
                  <a:lnTo>
                    <a:pt x="1630" y="417"/>
                  </a:lnTo>
                  <a:lnTo>
                    <a:pt x="1638" y="411"/>
                  </a:lnTo>
                  <a:lnTo>
                    <a:pt x="1644" y="415"/>
                  </a:lnTo>
                  <a:lnTo>
                    <a:pt x="1636" y="423"/>
                  </a:lnTo>
                  <a:lnTo>
                    <a:pt x="1652" y="417"/>
                  </a:lnTo>
                  <a:lnTo>
                    <a:pt x="1676" y="425"/>
                  </a:lnTo>
                  <a:lnTo>
                    <a:pt x="1674" y="431"/>
                  </a:lnTo>
                  <a:lnTo>
                    <a:pt x="1656" y="437"/>
                  </a:lnTo>
                  <a:lnTo>
                    <a:pt x="1672" y="437"/>
                  </a:lnTo>
                  <a:close/>
                  <a:moveTo>
                    <a:pt x="1902" y="949"/>
                  </a:moveTo>
                  <a:lnTo>
                    <a:pt x="1906" y="939"/>
                  </a:lnTo>
                  <a:lnTo>
                    <a:pt x="1910" y="937"/>
                  </a:lnTo>
                  <a:lnTo>
                    <a:pt x="1906" y="947"/>
                  </a:lnTo>
                  <a:lnTo>
                    <a:pt x="1912" y="943"/>
                  </a:lnTo>
                  <a:lnTo>
                    <a:pt x="1914" y="949"/>
                  </a:lnTo>
                  <a:lnTo>
                    <a:pt x="1910" y="963"/>
                  </a:lnTo>
                  <a:lnTo>
                    <a:pt x="1900" y="965"/>
                  </a:lnTo>
                  <a:lnTo>
                    <a:pt x="1900" y="955"/>
                  </a:lnTo>
                  <a:lnTo>
                    <a:pt x="1890" y="961"/>
                  </a:lnTo>
                  <a:lnTo>
                    <a:pt x="1896" y="951"/>
                  </a:lnTo>
                  <a:lnTo>
                    <a:pt x="1894" y="943"/>
                  </a:lnTo>
                  <a:lnTo>
                    <a:pt x="1892" y="953"/>
                  </a:lnTo>
                  <a:lnTo>
                    <a:pt x="1882" y="951"/>
                  </a:lnTo>
                  <a:lnTo>
                    <a:pt x="1874" y="961"/>
                  </a:lnTo>
                  <a:lnTo>
                    <a:pt x="1864" y="961"/>
                  </a:lnTo>
                  <a:lnTo>
                    <a:pt x="1866" y="949"/>
                  </a:lnTo>
                  <a:lnTo>
                    <a:pt x="1862" y="947"/>
                  </a:lnTo>
                  <a:lnTo>
                    <a:pt x="1850" y="949"/>
                  </a:lnTo>
                  <a:lnTo>
                    <a:pt x="1832" y="945"/>
                  </a:lnTo>
                  <a:lnTo>
                    <a:pt x="1816" y="949"/>
                  </a:lnTo>
                  <a:lnTo>
                    <a:pt x="1812" y="941"/>
                  </a:lnTo>
                  <a:lnTo>
                    <a:pt x="1826" y="929"/>
                  </a:lnTo>
                  <a:lnTo>
                    <a:pt x="1822" y="929"/>
                  </a:lnTo>
                  <a:lnTo>
                    <a:pt x="1828" y="917"/>
                  </a:lnTo>
                  <a:lnTo>
                    <a:pt x="1832" y="921"/>
                  </a:lnTo>
                  <a:lnTo>
                    <a:pt x="1830" y="911"/>
                  </a:lnTo>
                  <a:lnTo>
                    <a:pt x="1844" y="883"/>
                  </a:lnTo>
                  <a:lnTo>
                    <a:pt x="1852" y="873"/>
                  </a:lnTo>
                  <a:lnTo>
                    <a:pt x="1866" y="869"/>
                  </a:lnTo>
                  <a:lnTo>
                    <a:pt x="1874" y="861"/>
                  </a:lnTo>
                  <a:lnTo>
                    <a:pt x="1868" y="879"/>
                  </a:lnTo>
                  <a:lnTo>
                    <a:pt x="1852" y="901"/>
                  </a:lnTo>
                  <a:lnTo>
                    <a:pt x="1850" y="909"/>
                  </a:lnTo>
                  <a:lnTo>
                    <a:pt x="1862" y="897"/>
                  </a:lnTo>
                  <a:lnTo>
                    <a:pt x="1868" y="897"/>
                  </a:lnTo>
                  <a:lnTo>
                    <a:pt x="1870" y="907"/>
                  </a:lnTo>
                  <a:lnTo>
                    <a:pt x="1882" y="915"/>
                  </a:lnTo>
                  <a:lnTo>
                    <a:pt x="1886" y="907"/>
                  </a:lnTo>
                  <a:lnTo>
                    <a:pt x="1902" y="915"/>
                  </a:lnTo>
                  <a:lnTo>
                    <a:pt x="1896" y="921"/>
                  </a:lnTo>
                  <a:lnTo>
                    <a:pt x="1896" y="929"/>
                  </a:lnTo>
                  <a:lnTo>
                    <a:pt x="1904" y="933"/>
                  </a:lnTo>
                  <a:lnTo>
                    <a:pt x="1896" y="945"/>
                  </a:lnTo>
                  <a:lnTo>
                    <a:pt x="1902" y="949"/>
                  </a:lnTo>
                  <a:close/>
                  <a:moveTo>
                    <a:pt x="1181" y="455"/>
                  </a:moveTo>
                  <a:lnTo>
                    <a:pt x="1173" y="445"/>
                  </a:lnTo>
                  <a:lnTo>
                    <a:pt x="1169" y="451"/>
                  </a:lnTo>
                  <a:lnTo>
                    <a:pt x="1155" y="449"/>
                  </a:lnTo>
                  <a:lnTo>
                    <a:pt x="1151" y="457"/>
                  </a:lnTo>
                  <a:lnTo>
                    <a:pt x="1161" y="459"/>
                  </a:lnTo>
                  <a:lnTo>
                    <a:pt x="1169" y="465"/>
                  </a:lnTo>
                  <a:lnTo>
                    <a:pt x="1167" y="479"/>
                  </a:lnTo>
                  <a:lnTo>
                    <a:pt x="1157" y="471"/>
                  </a:lnTo>
                  <a:lnTo>
                    <a:pt x="1143" y="473"/>
                  </a:lnTo>
                  <a:lnTo>
                    <a:pt x="1121" y="467"/>
                  </a:lnTo>
                  <a:lnTo>
                    <a:pt x="1097" y="463"/>
                  </a:lnTo>
                  <a:lnTo>
                    <a:pt x="1095" y="455"/>
                  </a:lnTo>
                  <a:lnTo>
                    <a:pt x="1083" y="467"/>
                  </a:lnTo>
                  <a:lnTo>
                    <a:pt x="1065" y="469"/>
                  </a:lnTo>
                  <a:lnTo>
                    <a:pt x="1059" y="475"/>
                  </a:lnTo>
                  <a:lnTo>
                    <a:pt x="1039" y="477"/>
                  </a:lnTo>
                  <a:lnTo>
                    <a:pt x="1019" y="485"/>
                  </a:lnTo>
                  <a:lnTo>
                    <a:pt x="1019" y="481"/>
                  </a:lnTo>
                  <a:lnTo>
                    <a:pt x="1001" y="483"/>
                  </a:lnTo>
                  <a:lnTo>
                    <a:pt x="987" y="473"/>
                  </a:lnTo>
                  <a:lnTo>
                    <a:pt x="987" y="463"/>
                  </a:lnTo>
                  <a:lnTo>
                    <a:pt x="977" y="461"/>
                  </a:lnTo>
                  <a:lnTo>
                    <a:pt x="953" y="461"/>
                  </a:lnTo>
                  <a:lnTo>
                    <a:pt x="943" y="455"/>
                  </a:lnTo>
                  <a:lnTo>
                    <a:pt x="929" y="441"/>
                  </a:lnTo>
                  <a:lnTo>
                    <a:pt x="937" y="437"/>
                  </a:lnTo>
                  <a:lnTo>
                    <a:pt x="979" y="433"/>
                  </a:lnTo>
                  <a:lnTo>
                    <a:pt x="997" y="433"/>
                  </a:lnTo>
                  <a:lnTo>
                    <a:pt x="999" y="425"/>
                  </a:lnTo>
                  <a:lnTo>
                    <a:pt x="989" y="423"/>
                  </a:lnTo>
                  <a:lnTo>
                    <a:pt x="955" y="425"/>
                  </a:lnTo>
                  <a:lnTo>
                    <a:pt x="941" y="429"/>
                  </a:lnTo>
                  <a:lnTo>
                    <a:pt x="927" y="425"/>
                  </a:lnTo>
                  <a:lnTo>
                    <a:pt x="915" y="413"/>
                  </a:lnTo>
                  <a:lnTo>
                    <a:pt x="951" y="403"/>
                  </a:lnTo>
                  <a:lnTo>
                    <a:pt x="955" y="397"/>
                  </a:lnTo>
                  <a:lnTo>
                    <a:pt x="929" y="403"/>
                  </a:lnTo>
                  <a:lnTo>
                    <a:pt x="917" y="401"/>
                  </a:lnTo>
                  <a:lnTo>
                    <a:pt x="921" y="395"/>
                  </a:lnTo>
                  <a:lnTo>
                    <a:pt x="905" y="397"/>
                  </a:lnTo>
                  <a:lnTo>
                    <a:pt x="905" y="387"/>
                  </a:lnTo>
                  <a:lnTo>
                    <a:pt x="919" y="379"/>
                  </a:lnTo>
                  <a:lnTo>
                    <a:pt x="913" y="373"/>
                  </a:lnTo>
                  <a:lnTo>
                    <a:pt x="931" y="359"/>
                  </a:lnTo>
                  <a:lnTo>
                    <a:pt x="973" y="345"/>
                  </a:lnTo>
                  <a:lnTo>
                    <a:pt x="983" y="353"/>
                  </a:lnTo>
                  <a:lnTo>
                    <a:pt x="981" y="363"/>
                  </a:lnTo>
                  <a:lnTo>
                    <a:pt x="973" y="369"/>
                  </a:lnTo>
                  <a:lnTo>
                    <a:pt x="987" y="369"/>
                  </a:lnTo>
                  <a:lnTo>
                    <a:pt x="997" y="357"/>
                  </a:lnTo>
                  <a:lnTo>
                    <a:pt x="1025" y="365"/>
                  </a:lnTo>
                  <a:lnTo>
                    <a:pt x="1015" y="375"/>
                  </a:lnTo>
                  <a:lnTo>
                    <a:pt x="1017" y="377"/>
                  </a:lnTo>
                  <a:lnTo>
                    <a:pt x="1033" y="369"/>
                  </a:lnTo>
                  <a:lnTo>
                    <a:pt x="1045" y="371"/>
                  </a:lnTo>
                  <a:lnTo>
                    <a:pt x="1033" y="357"/>
                  </a:lnTo>
                  <a:lnTo>
                    <a:pt x="1041" y="357"/>
                  </a:lnTo>
                  <a:lnTo>
                    <a:pt x="1063" y="369"/>
                  </a:lnTo>
                  <a:lnTo>
                    <a:pt x="1063" y="375"/>
                  </a:lnTo>
                  <a:lnTo>
                    <a:pt x="1077" y="395"/>
                  </a:lnTo>
                  <a:lnTo>
                    <a:pt x="1085" y="389"/>
                  </a:lnTo>
                  <a:lnTo>
                    <a:pt x="1077" y="381"/>
                  </a:lnTo>
                  <a:lnTo>
                    <a:pt x="1071" y="347"/>
                  </a:lnTo>
                  <a:lnTo>
                    <a:pt x="1073" y="341"/>
                  </a:lnTo>
                  <a:lnTo>
                    <a:pt x="1085" y="351"/>
                  </a:lnTo>
                  <a:lnTo>
                    <a:pt x="1091" y="347"/>
                  </a:lnTo>
                  <a:lnTo>
                    <a:pt x="1113" y="363"/>
                  </a:lnTo>
                  <a:lnTo>
                    <a:pt x="1119" y="381"/>
                  </a:lnTo>
                  <a:lnTo>
                    <a:pt x="1129" y="403"/>
                  </a:lnTo>
                  <a:lnTo>
                    <a:pt x="1125" y="409"/>
                  </a:lnTo>
                  <a:lnTo>
                    <a:pt x="1135" y="421"/>
                  </a:lnTo>
                  <a:lnTo>
                    <a:pt x="1151" y="427"/>
                  </a:lnTo>
                  <a:lnTo>
                    <a:pt x="1171" y="437"/>
                  </a:lnTo>
                  <a:lnTo>
                    <a:pt x="1181" y="433"/>
                  </a:lnTo>
                  <a:lnTo>
                    <a:pt x="1181" y="455"/>
                  </a:lnTo>
                  <a:close/>
                  <a:moveTo>
                    <a:pt x="1444" y="601"/>
                  </a:moveTo>
                  <a:lnTo>
                    <a:pt x="1432" y="605"/>
                  </a:lnTo>
                  <a:lnTo>
                    <a:pt x="1430" y="611"/>
                  </a:lnTo>
                  <a:lnTo>
                    <a:pt x="1420" y="617"/>
                  </a:lnTo>
                  <a:lnTo>
                    <a:pt x="1414" y="613"/>
                  </a:lnTo>
                  <a:lnTo>
                    <a:pt x="1412" y="601"/>
                  </a:lnTo>
                  <a:lnTo>
                    <a:pt x="1389" y="605"/>
                  </a:lnTo>
                  <a:lnTo>
                    <a:pt x="1393" y="597"/>
                  </a:lnTo>
                  <a:lnTo>
                    <a:pt x="1406" y="593"/>
                  </a:lnTo>
                  <a:lnTo>
                    <a:pt x="1402" y="581"/>
                  </a:lnTo>
                  <a:lnTo>
                    <a:pt x="1406" y="573"/>
                  </a:lnTo>
                  <a:lnTo>
                    <a:pt x="1410" y="551"/>
                  </a:lnTo>
                  <a:lnTo>
                    <a:pt x="1422" y="545"/>
                  </a:lnTo>
                  <a:lnTo>
                    <a:pt x="1430" y="559"/>
                  </a:lnTo>
                  <a:lnTo>
                    <a:pt x="1438" y="565"/>
                  </a:lnTo>
                  <a:lnTo>
                    <a:pt x="1448" y="567"/>
                  </a:lnTo>
                  <a:lnTo>
                    <a:pt x="1450" y="573"/>
                  </a:lnTo>
                  <a:lnTo>
                    <a:pt x="1472" y="583"/>
                  </a:lnTo>
                  <a:lnTo>
                    <a:pt x="1474" y="593"/>
                  </a:lnTo>
                  <a:lnTo>
                    <a:pt x="1492" y="595"/>
                  </a:lnTo>
                  <a:lnTo>
                    <a:pt x="1496" y="599"/>
                  </a:lnTo>
                  <a:lnTo>
                    <a:pt x="1484" y="609"/>
                  </a:lnTo>
                  <a:lnTo>
                    <a:pt x="1462" y="603"/>
                  </a:lnTo>
                  <a:lnTo>
                    <a:pt x="1462" y="595"/>
                  </a:lnTo>
                  <a:lnTo>
                    <a:pt x="1454" y="597"/>
                  </a:lnTo>
                  <a:lnTo>
                    <a:pt x="1454" y="591"/>
                  </a:lnTo>
                  <a:lnTo>
                    <a:pt x="1444" y="595"/>
                  </a:lnTo>
                  <a:lnTo>
                    <a:pt x="1444" y="601"/>
                  </a:lnTo>
                  <a:close/>
                  <a:moveTo>
                    <a:pt x="1185" y="469"/>
                  </a:moveTo>
                  <a:lnTo>
                    <a:pt x="1201" y="467"/>
                  </a:lnTo>
                  <a:lnTo>
                    <a:pt x="1219" y="459"/>
                  </a:lnTo>
                  <a:lnTo>
                    <a:pt x="1217" y="457"/>
                  </a:lnTo>
                  <a:lnTo>
                    <a:pt x="1227" y="445"/>
                  </a:lnTo>
                  <a:lnTo>
                    <a:pt x="1233" y="443"/>
                  </a:lnTo>
                  <a:lnTo>
                    <a:pt x="1241" y="455"/>
                  </a:lnTo>
                  <a:lnTo>
                    <a:pt x="1261" y="451"/>
                  </a:lnTo>
                  <a:lnTo>
                    <a:pt x="1255" y="461"/>
                  </a:lnTo>
                  <a:lnTo>
                    <a:pt x="1257" y="471"/>
                  </a:lnTo>
                  <a:lnTo>
                    <a:pt x="1267" y="473"/>
                  </a:lnTo>
                  <a:lnTo>
                    <a:pt x="1247" y="483"/>
                  </a:lnTo>
                  <a:lnTo>
                    <a:pt x="1233" y="481"/>
                  </a:lnTo>
                  <a:lnTo>
                    <a:pt x="1195" y="469"/>
                  </a:lnTo>
                  <a:lnTo>
                    <a:pt x="1193" y="485"/>
                  </a:lnTo>
                  <a:lnTo>
                    <a:pt x="1185" y="469"/>
                  </a:lnTo>
                  <a:close/>
                  <a:moveTo>
                    <a:pt x="1207" y="403"/>
                  </a:moveTo>
                  <a:lnTo>
                    <a:pt x="1197" y="389"/>
                  </a:lnTo>
                  <a:lnTo>
                    <a:pt x="1177" y="377"/>
                  </a:lnTo>
                  <a:lnTo>
                    <a:pt x="1167" y="377"/>
                  </a:lnTo>
                  <a:lnTo>
                    <a:pt x="1155" y="367"/>
                  </a:lnTo>
                  <a:lnTo>
                    <a:pt x="1157" y="355"/>
                  </a:lnTo>
                  <a:lnTo>
                    <a:pt x="1163" y="355"/>
                  </a:lnTo>
                  <a:lnTo>
                    <a:pt x="1175" y="365"/>
                  </a:lnTo>
                  <a:lnTo>
                    <a:pt x="1189" y="365"/>
                  </a:lnTo>
                  <a:lnTo>
                    <a:pt x="1193" y="357"/>
                  </a:lnTo>
                  <a:lnTo>
                    <a:pt x="1169" y="343"/>
                  </a:lnTo>
                  <a:lnTo>
                    <a:pt x="1181" y="339"/>
                  </a:lnTo>
                  <a:lnTo>
                    <a:pt x="1181" y="333"/>
                  </a:lnTo>
                  <a:lnTo>
                    <a:pt x="1195" y="335"/>
                  </a:lnTo>
                  <a:lnTo>
                    <a:pt x="1191" y="328"/>
                  </a:lnTo>
                  <a:lnTo>
                    <a:pt x="1203" y="328"/>
                  </a:lnTo>
                  <a:lnTo>
                    <a:pt x="1229" y="322"/>
                  </a:lnTo>
                  <a:lnTo>
                    <a:pt x="1229" y="312"/>
                  </a:lnTo>
                  <a:lnTo>
                    <a:pt x="1237" y="308"/>
                  </a:lnTo>
                  <a:lnTo>
                    <a:pt x="1227" y="328"/>
                  </a:lnTo>
                  <a:lnTo>
                    <a:pt x="1237" y="330"/>
                  </a:lnTo>
                  <a:lnTo>
                    <a:pt x="1237" y="345"/>
                  </a:lnTo>
                  <a:lnTo>
                    <a:pt x="1219" y="355"/>
                  </a:lnTo>
                  <a:lnTo>
                    <a:pt x="1237" y="357"/>
                  </a:lnTo>
                  <a:lnTo>
                    <a:pt x="1243" y="351"/>
                  </a:lnTo>
                  <a:lnTo>
                    <a:pt x="1251" y="373"/>
                  </a:lnTo>
                  <a:lnTo>
                    <a:pt x="1247" y="389"/>
                  </a:lnTo>
                  <a:lnTo>
                    <a:pt x="1225" y="399"/>
                  </a:lnTo>
                  <a:lnTo>
                    <a:pt x="1213" y="405"/>
                  </a:lnTo>
                  <a:lnTo>
                    <a:pt x="1207" y="403"/>
                  </a:lnTo>
                  <a:close/>
                  <a:moveTo>
                    <a:pt x="905" y="320"/>
                  </a:moveTo>
                  <a:lnTo>
                    <a:pt x="921" y="318"/>
                  </a:lnTo>
                  <a:lnTo>
                    <a:pt x="939" y="324"/>
                  </a:lnTo>
                  <a:lnTo>
                    <a:pt x="961" y="343"/>
                  </a:lnTo>
                  <a:lnTo>
                    <a:pt x="945" y="349"/>
                  </a:lnTo>
                  <a:lnTo>
                    <a:pt x="903" y="367"/>
                  </a:lnTo>
                  <a:lnTo>
                    <a:pt x="901" y="375"/>
                  </a:lnTo>
                  <a:lnTo>
                    <a:pt x="887" y="379"/>
                  </a:lnTo>
                  <a:lnTo>
                    <a:pt x="883" y="399"/>
                  </a:lnTo>
                  <a:lnTo>
                    <a:pt x="845" y="411"/>
                  </a:lnTo>
                  <a:lnTo>
                    <a:pt x="829" y="393"/>
                  </a:lnTo>
                  <a:lnTo>
                    <a:pt x="811" y="387"/>
                  </a:lnTo>
                  <a:lnTo>
                    <a:pt x="801" y="387"/>
                  </a:lnTo>
                  <a:lnTo>
                    <a:pt x="811" y="371"/>
                  </a:lnTo>
                  <a:lnTo>
                    <a:pt x="813" y="361"/>
                  </a:lnTo>
                  <a:lnTo>
                    <a:pt x="833" y="335"/>
                  </a:lnTo>
                  <a:lnTo>
                    <a:pt x="829" y="330"/>
                  </a:lnTo>
                  <a:lnTo>
                    <a:pt x="819" y="316"/>
                  </a:lnTo>
                  <a:lnTo>
                    <a:pt x="867" y="310"/>
                  </a:lnTo>
                  <a:lnTo>
                    <a:pt x="889" y="318"/>
                  </a:lnTo>
                  <a:lnTo>
                    <a:pt x="905" y="320"/>
                  </a:lnTo>
                  <a:close/>
                  <a:moveTo>
                    <a:pt x="1193" y="282"/>
                  </a:moveTo>
                  <a:lnTo>
                    <a:pt x="1197" y="276"/>
                  </a:lnTo>
                  <a:lnTo>
                    <a:pt x="1173" y="278"/>
                  </a:lnTo>
                  <a:lnTo>
                    <a:pt x="1155" y="280"/>
                  </a:lnTo>
                  <a:lnTo>
                    <a:pt x="1149" y="268"/>
                  </a:lnTo>
                  <a:lnTo>
                    <a:pt x="1161" y="266"/>
                  </a:lnTo>
                  <a:lnTo>
                    <a:pt x="1173" y="272"/>
                  </a:lnTo>
                  <a:lnTo>
                    <a:pt x="1163" y="258"/>
                  </a:lnTo>
                  <a:lnTo>
                    <a:pt x="1175" y="248"/>
                  </a:lnTo>
                  <a:lnTo>
                    <a:pt x="1185" y="242"/>
                  </a:lnTo>
                  <a:lnTo>
                    <a:pt x="1201" y="246"/>
                  </a:lnTo>
                  <a:lnTo>
                    <a:pt x="1207" y="252"/>
                  </a:lnTo>
                  <a:lnTo>
                    <a:pt x="1211" y="246"/>
                  </a:lnTo>
                  <a:lnTo>
                    <a:pt x="1229" y="250"/>
                  </a:lnTo>
                  <a:lnTo>
                    <a:pt x="1235" y="276"/>
                  </a:lnTo>
                  <a:lnTo>
                    <a:pt x="1223" y="286"/>
                  </a:lnTo>
                  <a:lnTo>
                    <a:pt x="1231" y="292"/>
                  </a:lnTo>
                  <a:lnTo>
                    <a:pt x="1225" y="296"/>
                  </a:lnTo>
                  <a:lnTo>
                    <a:pt x="1189" y="296"/>
                  </a:lnTo>
                  <a:lnTo>
                    <a:pt x="1183" y="286"/>
                  </a:lnTo>
                  <a:lnTo>
                    <a:pt x="1193" y="282"/>
                  </a:lnTo>
                  <a:close/>
                  <a:moveTo>
                    <a:pt x="1037" y="256"/>
                  </a:moveTo>
                  <a:lnTo>
                    <a:pt x="1051" y="242"/>
                  </a:lnTo>
                  <a:lnTo>
                    <a:pt x="1061" y="238"/>
                  </a:lnTo>
                  <a:lnTo>
                    <a:pt x="1061" y="244"/>
                  </a:lnTo>
                  <a:lnTo>
                    <a:pt x="1073" y="256"/>
                  </a:lnTo>
                  <a:lnTo>
                    <a:pt x="1065" y="264"/>
                  </a:lnTo>
                  <a:lnTo>
                    <a:pt x="1087" y="268"/>
                  </a:lnTo>
                  <a:lnTo>
                    <a:pt x="1095" y="264"/>
                  </a:lnTo>
                  <a:lnTo>
                    <a:pt x="1107" y="266"/>
                  </a:lnTo>
                  <a:lnTo>
                    <a:pt x="1113" y="276"/>
                  </a:lnTo>
                  <a:lnTo>
                    <a:pt x="1103" y="294"/>
                  </a:lnTo>
                  <a:lnTo>
                    <a:pt x="1067" y="298"/>
                  </a:lnTo>
                  <a:lnTo>
                    <a:pt x="1061" y="294"/>
                  </a:lnTo>
                  <a:lnTo>
                    <a:pt x="1049" y="300"/>
                  </a:lnTo>
                  <a:lnTo>
                    <a:pt x="1017" y="312"/>
                  </a:lnTo>
                  <a:lnTo>
                    <a:pt x="997" y="314"/>
                  </a:lnTo>
                  <a:lnTo>
                    <a:pt x="987" y="312"/>
                  </a:lnTo>
                  <a:lnTo>
                    <a:pt x="975" y="306"/>
                  </a:lnTo>
                  <a:lnTo>
                    <a:pt x="1001" y="296"/>
                  </a:lnTo>
                  <a:lnTo>
                    <a:pt x="1019" y="296"/>
                  </a:lnTo>
                  <a:lnTo>
                    <a:pt x="1029" y="288"/>
                  </a:lnTo>
                  <a:lnTo>
                    <a:pt x="1007" y="292"/>
                  </a:lnTo>
                  <a:lnTo>
                    <a:pt x="983" y="294"/>
                  </a:lnTo>
                  <a:lnTo>
                    <a:pt x="981" y="284"/>
                  </a:lnTo>
                  <a:lnTo>
                    <a:pt x="975" y="294"/>
                  </a:lnTo>
                  <a:lnTo>
                    <a:pt x="967" y="296"/>
                  </a:lnTo>
                  <a:lnTo>
                    <a:pt x="963" y="292"/>
                  </a:lnTo>
                  <a:lnTo>
                    <a:pt x="957" y="296"/>
                  </a:lnTo>
                  <a:lnTo>
                    <a:pt x="929" y="290"/>
                  </a:lnTo>
                  <a:lnTo>
                    <a:pt x="939" y="272"/>
                  </a:lnTo>
                  <a:lnTo>
                    <a:pt x="969" y="270"/>
                  </a:lnTo>
                  <a:lnTo>
                    <a:pt x="941" y="268"/>
                  </a:lnTo>
                  <a:lnTo>
                    <a:pt x="941" y="264"/>
                  </a:lnTo>
                  <a:lnTo>
                    <a:pt x="955" y="258"/>
                  </a:lnTo>
                  <a:lnTo>
                    <a:pt x="959" y="252"/>
                  </a:lnTo>
                  <a:lnTo>
                    <a:pt x="975" y="250"/>
                  </a:lnTo>
                  <a:lnTo>
                    <a:pt x="975" y="242"/>
                  </a:lnTo>
                  <a:lnTo>
                    <a:pt x="975" y="238"/>
                  </a:lnTo>
                  <a:lnTo>
                    <a:pt x="991" y="240"/>
                  </a:lnTo>
                  <a:lnTo>
                    <a:pt x="993" y="256"/>
                  </a:lnTo>
                  <a:lnTo>
                    <a:pt x="1005" y="260"/>
                  </a:lnTo>
                  <a:lnTo>
                    <a:pt x="1021" y="270"/>
                  </a:lnTo>
                  <a:lnTo>
                    <a:pt x="1025" y="280"/>
                  </a:lnTo>
                  <a:lnTo>
                    <a:pt x="1035" y="278"/>
                  </a:lnTo>
                  <a:lnTo>
                    <a:pt x="1059" y="280"/>
                  </a:lnTo>
                  <a:lnTo>
                    <a:pt x="1057" y="272"/>
                  </a:lnTo>
                  <a:lnTo>
                    <a:pt x="1041" y="268"/>
                  </a:lnTo>
                  <a:lnTo>
                    <a:pt x="1053" y="262"/>
                  </a:lnTo>
                  <a:lnTo>
                    <a:pt x="1037" y="256"/>
                  </a:lnTo>
                  <a:close/>
                  <a:moveTo>
                    <a:pt x="1508" y="300"/>
                  </a:moveTo>
                  <a:lnTo>
                    <a:pt x="1496" y="304"/>
                  </a:lnTo>
                  <a:lnTo>
                    <a:pt x="1498" y="308"/>
                  </a:lnTo>
                  <a:lnTo>
                    <a:pt x="1472" y="312"/>
                  </a:lnTo>
                  <a:lnTo>
                    <a:pt x="1454" y="310"/>
                  </a:lnTo>
                  <a:lnTo>
                    <a:pt x="1452" y="302"/>
                  </a:lnTo>
                  <a:lnTo>
                    <a:pt x="1446" y="308"/>
                  </a:lnTo>
                  <a:lnTo>
                    <a:pt x="1434" y="312"/>
                  </a:lnTo>
                  <a:lnTo>
                    <a:pt x="1397" y="312"/>
                  </a:lnTo>
                  <a:lnTo>
                    <a:pt x="1369" y="312"/>
                  </a:lnTo>
                  <a:lnTo>
                    <a:pt x="1369" y="300"/>
                  </a:lnTo>
                  <a:lnTo>
                    <a:pt x="1363" y="306"/>
                  </a:lnTo>
                  <a:lnTo>
                    <a:pt x="1347" y="310"/>
                  </a:lnTo>
                  <a:lnTo>
                    <a:pt x="1317" y="304"/>
                  </a:lnTo>
                  <a:lnTo>
                    <a:pt x="1315" y="292"/>
                  </a:lnTo>
                  <a:lnTo>
                    <a:pt x="1309" y="290"/>
                  </a:lnTo>
                  <a:lnTo>
                    <a:pt x="1317" y="278"/>
                  </a:lnTo>
                  <a:lnTo>
                    <a:pt x="1313" y="268"/>
                  </a:lnTo>
                  <a:lnTo>
                    <a:pt x="1299" y="254"/>
                  </a:lnTo>
                  <a:lnTo>
                    <a:pt x="1285" y="258"/>
                  </a:lnTo>
                  <a:lnTo>
                    <a:pt x="1257" y="252"/>
                  </a:lnTo>
                  <a:lnTo>
                    <a:pt x="1243" y="234"/>
                  </a:lnTo>
                  <a:lnTo>
                    <a:pt x="1259" y="232"/>
                  </a:lnTo>
                  <a:lnTo>
                    <a:pt x="1291" y="236"/>
                  </a:lnTo>
                  <a:lnTo>
                    <a:pt x="1299" y="246"/>
                  </a:lnTo>
                  <a:lnTo>
                    <a:pt x="1325" y="244"/>
                  </a:lnTo>
                  <a:lnTo>
                    <a:pt x="1337" y="248"/>
                  </a:lnTo>
                  <a:lnTo>
                    <a:pt x="1339" y="252"/>
                  </a:lnTo>
                  <a:lnTo>
                    <a:pt x="1357" y="256"/>
                  </a:lnTo>
                  <a:lnTo>
                    <a:pt x="1357" y="260"/>
                  </a:lnTo>
                  <a:lnTo>
                    <a:pt x="1327" y="260"/>
                  </a:lnTo>
                  <a:lnTo>
                    <a:pt x="1343" y="264"/>
                  </a:lnTo>
                  <a:lnTo>
                    <a:pt x="1359" y="272"/>
                  </a:lnTo>
                  <a:lnTo>
                    <a:pt x="1363" y="284"/>
                  </a:lnTo>
                  <a:lnTo>
                    <a:pt x="1369" y="276"/>
                  </a:lnTo>
                  <a:lnTo>
                    <a:pt x="1373" y="282"/>
                  </a:lnTo>
                  <a:lnTo>
                    <a:pt x="1381" y="278"/>
                  </a:lnTo>
                  <a:lnTo>
                    <a:pt x="1402" y="284"/>
                  </a:lnTo>
                  <a:lnTo>
                    <a:pt x="1422" y="276"/>
                  </a:lnTo>
                  <a:lnTo>
                    <a:pt x="1430" y="276"/>
                  </a:lnTo>
                  <a:lnTo>
                    <a:pt x="1442" y="270"/>
                  </a:lnTo>
                  <a:lnTo>
                    <a:pt x="1452" y="274"/>
                  </a:lnTo>
                  <a:lnTo>
                    <a:pt x="1464" y="270"/>
                  </a:lnTo>
                  <a:lnTo>
                    <a:pt x="1482" y="272"/>
                  </a:lnTo>
                  <a:lnTo>
                    <a:pt x="1504" y="282"/>
                  </a:lnTo>
                  <a:lnTo>
                    <a:pt x="1506" y="290"/>
                  </a:lnTo>
                  <a:lnTo>
                    <a:pt x="1492" y="296"/>
                  </a:lnTo>
                  <a:lnTo>
                    <a:pt x="1506" y="296"/>
                  </a:lnTo>
                  <a:lnTo>
                    <a:pt x="1508" y="300"/>
                  </a:lnTo>
                  <a:close/>
                  <a:moveTo>
                    <a:pt x="961" y="224"/>
                  </a:moveTo>
                  <a:lnTo>
                    <a:pt x="945" y="230"/>
                  </a:lnTo>
                  <a:lnTo>
                    <a:pt x="955" y="236"/>
                  </a:lnTo>
                  <a:lnTo>
                    <a:pt x="953" y="244"/>
                  </a:lnTo>
                  <a:lnTo>
                    <a:pt x="935" y="248"/>
                  </a:lnTo>
                  <a:lnTo>
                    <a:pt x="931" y="256"/>
                  </a:lnTo>
                  <a:lnTo>
                    <a:pt x="921" y="252"/>
                  </a:lnTo>
                  <a:lnTo>
                    <a:pt x="925" y="240"/>
                  </a:lnTo>
                  <a:lnTo>
                    <a:pt x="913" y="242"/>
                  </a:lnTo>
                  <a:lnTo>
                    <a:pt x="917" y="248"/>
                  </a:lnTo>
                  <a:lnTo>
                    <a:pt x="907" y="250"/>
                  </a:lnTo>
                  <a:lnTo>
                    <a:pt x="913" y="254"/>
                  </a:lnTo>
                  <a:lnTo>
                    <a:pt x="893" y="270"/>
                  </a:lnTo>
                  <a:lnTo>
                    <a:pt x="877" y="268"/>
                  </a:lnTo>
                  <a:lnTo>
                    <a:pt x="863" y="264"/>
                  </a:lnTo>
                  <a:lnTo>
                    <a:pt x="855" y="268"/>
                  </a:lnTo>
                  <a:lnTo>
                    <a:pt x="849" y="258"/>
                  </a:lnTo>
                  <a:lnTo>
                    <a:pt x="855" y="252"/>
                  </a:lnTo>
                  <a:lnTo>
                    <a:pt x="867" y="252"/>
                  </a:lnTo>
                  <a:lnTo>
                    <a:pt x="875" y="244"/>
                  </a:lnTo>
                  <a:lnTo>
                    <a:pt x="909" y="222"/>
                  </a:lnTo>
                  <a:lnTo>
                    <a:pt x="923" y="220"/>
                  </a:lnTo>
                  <a:lnTo>
                    <a:pt x="933" y="224"/>
                  </a:lnTo>
                  <a:lnTo>
                    <a:pt x="935" y="220"/>
                  </a:lnTo>
                  <a:lnTo>
                    <a:pt x="945" y="216"/>
                  </a:lnTo>
                  <a:lnTo>
                    <a:pt x="961" y="224"/>
                  </a:lnTo>
                  <a:close/>
                  <a:moveTo>
                    <a:pt x="1039" y="218"/>
                  </a:moveTo>
                  <a:lnTo>
                    <a:pt x="1011" y="224"/>
                  </a:lnTo>
                  <a:lnTo>
                    <a:pt x="995" y="216"/>
                  </a:lnTo>
                  <a:lnTo>
                    <a:pt x="989" y="208"/>
                  </a:lnTo>
                  <a:lnTo>
                    <a:pt x="979" y="212"/>
                  </a:lnTo>
                  <a:lnTo>
                    <a:pt x="965" y="202"/>
                  </a:lnTo>
                  <a:lnTo>
                    <a:pt x="977" y="198"/>
                  </a:lnTo>
                  <a:lnTo>
                    <a:pt x="985" y="204"/>
                  </a:lnTo>
                  <a:lnTo>
                    <a:pt x="1033" y="198"/>
                  </a:lnTo>
                  <a:lnTo>
                    <a:pt x="1047" y="198"/>
                  </a:lnTo>
                  <a:lnTo>
                    <a:pt x="1047" y="202"/>
                  </a:lnTo>
                  <a:lnTo>
                    <a:pt x="1029" y="206"/>
                  </a:lnTo>
                  <a:lnTo>
                    <a:pt x="1041" y="208"/>
                  </a:lnTo>
                  <a:lnTo>
                    <a:pt x="1039" y="218"/>
                  </a:lnTo>
                  <a:close/>
                  <a:moveTo>
                    <a:pt x="1139" y="156"/>
                  </a:moveTo>
                  <a:lnTo>
                    <a:pt x="1151" y="160"/>
                  </a:lnTo>
                  <a:lnTo>
                    <a:pt x="1157" y="168"/>
                  </a:lnTo>
                  <a:lnTo>
                    <a:pt x="1169" y="164"/>
                  </a:lnTo>
                  <a:lnTo>
                    <a:pt x="1201" y="182"/>
                  </a:lnTo>
                  <a:lnTo>
                    <a:pt x="1197" y="186"/>
                  </a:lnTo>
                  <a:lnTo>
                    <a:pt x="1209" y="198"/>
                  </a:lnTo>
                  <a:lnTo>
                    <a:pt x="1209" y="204"/>
                  </a:lnTo>
                  <a:lnTo>
                    <a:pt x="1195" y="208"/>
                  </a:lnTo>
                  <a:lnTo>
                    <a:pt x="1185" y="206"/>
                  </a:lnTo>
                  <a:lnTo>
                    <a:pt x="1167" y="212"/>
                  </a:lnTo>
                  <a:lnTo>
                    <a:pt x="1157" y="210"/>
                  </a:lnTo>
                  <a:lnTo>
                    <a:pt x="1157" y="194"/>
                  </a:lnTo>
                  <a:lnTo>
                    <a:pt x="1153" y="194"/>
                  </a:lnTo>
                  <a:lnTo>
                    <a:pt x="1153" y="188"/>
                  </a:lnTo>
                  <a:lnTo>
                    <a:pt x="1127" y="192"/>
                  </a:lnTo>
                  <a:lnTo>
                    <a:pt x="1117" y="184"/>
                  </a:lnTo>
                  <a:lnTo>
                    <a:pt x="1125" y="182"/>
                  </a:lnTo>
                  <a:lnTo>
                    <a:pt x="1141" y="184"/>
                  </a:lnTo>
                  <a:lnTo>
                    <a:pt x="1141" y="176"/>
                  </a:lnTo>
                  <a:lnTo>
                    <a:pt x="1131" y="176"/>
                  </a:lnTo>
                  <a:lnTo>
                    <a:pt x="1133" y="168"/>
                  </a:lnTo>
                  <a:lnTo>
                    <a:pt x="1119" y="174"/>
                  </a:lnTo>
                  <a:lnTo>
                    <a:pt x="1123" y="168"/>
                  </a:lnTo>
                  <a:lnTo>
                    <a:pt x="1111" y="168"/>
                  </a:lnTo>
                  <a:lnTo>
                    <a:pt x="1113" y="156"/>
                  </a:lnTo>
                  <a:lnTo>
                    <a:pt x="1139" y="156"/>
                  </a:lnTo>
                  <a:close/>
                  <a:moveTo>
                    <a:pt x="1361" y="128"/>
                  </a:moveTo>
                  <a:lnTo>
                    <a:pt x="1375" y="130"/>
                  </a:lnTo>
                  <a:lnTo>
                    <a:pt x="1365" y="124"/>
                  </a:lnTo>
                  <a:lnTo>
                    <a:pt x="1369" y="118"/>
                  </a:lnTo>
                  <a:lnTo>
                    <a:pt x="1381" y="120"/>
                  </a:lnTo>
                  <a:lnTo>
                    <a:pt x="1393" y="136"/>
                  </a:lnTo>
                  <a:lnTo>
                    <a:pt x="1389" y="148"/>
                  </a:lnTo>
                  <a:lnTo>
                    <a:pt x="1397" y="146"/>
                  </a:lnTo>
                  <a:lnTo>
                    <a:pt x="1414" y="148"/>
                  </a:lnTo>
                  <a:lnTo>
                    <a:pt x="1424" y="158"/>
                  </a:lnTo>
                  <a:lnTo>
                    <a:pt x="1399" y="166"/>
                  </a:lnTo>
                  <a:lnTo>
                    <a:pt x="1385" y="180"/>
                  </a:lnTo>
                  <a:lnTo>
                    <a:pt x="1373" y="170"/>
                  </a:lnTo>
                  <a:lnTo>
                    <a:pt x="1373" y="186"/>
                  </a:lnTo>
                  <a:lnTo>
                    <a:pt x="1361" y="196"/>
                  </a:lnTo>
                  <a:lnTo>
                    <a:pt x="1347" y="180"/>
                  </a:lnTo>
                  <a:lnTo>
                    <a:pt x="1355" y="196"/>
                  </a:lnTo>
                  <a:lnTo>
                    <a:pt x="1345" y="190"/>
                  </a:lnTo>
                  <a:lnTo>
                    <a:pt x="1341" y="196"/>
                  </a:lnTo>
                  <a:lnTo>
                    <a:pt x="1317" y="194"/>
                  </a:lnTo>
                  <a:lnTo>
                    <a:pt x="1281" y="168"/>
                  </a:lnTo>
                  <a:lnTo>
                    <a:pt x="1297" y="162"/>
                  </a:lnTo>
                  <a:lnTo>
                    <a:pt x="1317" y="162"/>
                  </a:lnTo>
                  <a:lnTo>
                    <a:pt x="1307" y="152"/>
                  </a:lnTo>
                  <a:lnTo>
                    <a:pt x="1287" y="160"/>
                  </a:lnTo>
                  <a:lnTo>
                    <a:pt x="1259" y="154"/>
                  </a:lnTo>
                  <a:lnTo>
                    <a:pt x="1261" y="148"/>
                  </a:lnTo>
                  <a:lnTo>
                    <a:pt x="1281" y="142"/>
                  </a:lnTo>
                  <a:lnTo>
                    <a:pt x="1257" y="146"/>
                  </a:lnTo>
                  <a:lnTo>
                    <a:pt x="1245" y="138"/>
                  </a:lnTo>
                  <a:lnTo>
                    <a:pt x="1245" y="128"/>
                  </a:lnTo>
                  <a:lnTo>
                    <a:pt x="1273" y="132"/>
                  </a:lnTo>
                  <a:lnTo>
                    <a:pt x="1285" y="128"/>
                  </a:lnTo>
                  <a:lnTo>
                    <a:pt x="1265" y="128"/>
                  </a:lnTo>
                  <a:lnTo>
                    <a:pt x="1247" y="124"/>
                  </a:lnTo>
                  <a:lnTo>
                    <a:pt x="1257" y="120"/>
                  </a:lnTo>
                  <a:lnTo>
                    <a:pt x="1255" y="112"/>
                  </a:lnTo>
                  <a:lnTo>
                    <a:pt x="1269" y="110"/>
                  </a:lnTo>
                  <a:lnTo>
                    <a:pt x="1263" y="102"/>
                  </a:lnTo>
                  <a:lnTo>
                    <a:pt x="1273" y="96"/>
                  </a:lnTo>
                  <a:lnTo>
                    <a:pt x="1299" y="94"/>
                  </a:lnTo>
                  <a:lnTo>
                    <a:pt x="1297" y="90"/>
                  </a:lnTo>
                  <a:lnTo>
                    <a:pt x="1279" y="88"/>
                  </a:lnTo>
                  <a:lnTo>
                    <a:pt x="1297" y="84"/>
                  </a:lnTo>
                  <a:lnTo>
                    <a:pt x="1319" y="92"/>
                  </a:lnTo>
                  <a:lnTo>
                    <a:pt x="1335" y="114"/>
                  </a:lnTo>
                  <a:lnTo>
                    <a:pt x="1357" y="114"/>
                  </a:lnTo>
                  <a:lnTo>
                    <a:pt x="1361" y="128"/>
                  </a:lnTo>
                  <a:close/>
                  <a:moveTo>
                    <a:pt x="1488" y="224"/>
                  </a:moveTo>
                  <a:lnTo>
                    <a:pt x="1514" y="230"/>
                  </a:lnTo>
                  <a:lnTo>
                    <a:pt x="1510" y="236"/>
                  </a:lnTo>
                  <a:lnTo>
                    <a:pt x="1530" y="234"/>
                  </a:lnTo>
                  <a:lnTo>
                    <a:pt x="1534" y="244"/>
                  </a:lnTo>
                  <a:lnTo>
                    <a:pt x="1514" y="252"/>
                  </a:lnTo>
                  <a:lnTo>
                    <a:pt x="1512" y="266"/>
                  </a:lnTo>
                  <a:lnTo>
                    <a:pt x="1504" y="270"/>
                  </a:lnTo>
                  <a:lnTo>
                    <a:pt x="1506" y="256"/>
                  </a:lnTo>
                  <a:lnTo>
                    <a:pt x="1490" y="260"/>
                  </a:lnTo>
                  <a:lnTo>
                    <a:pt x="1478" y="260"/>
                  </a:lnTo>
                  <a:lnTo>
                    <a:pt x="1484" y="250"/>
                  </a:lnTo>
                  <a:lnTo>
                    <a:pt x="1458" y="252"/>
                  </a:lnTo>
                  <a:lnTo>
                    <a:pt x="1440" y="250"/>
                  </a:lnTo>
                  <a:lnTo>
                    <a:pt x="1424" y="252"/>
                  </a:lnTo>
                  <a:lnTo>
                    <a:pt x="1432" y="256"/>
                  </a:lnTo>
                  <a:lnTo>
                    <a:pt x="1385" y="252"/>
                  </a:lnTo>
                  <a:lnTo>
                    <a:pt x="1371" y="252"/>
                  </a:lnTo>
                  <a:lnTo>
                    <a:pt x="1369" y="240"/>
                  </a:lnTo>
                  <a:lnTo>
                    <a:pt x="1363" y="252"/>
                  </a:lnTo>
                  <a:lnTo>
                    <a:pt x="1355" y="248"/>
                  </a:lnTo>
                  <a:lnTo>
                    <a:pt x="1345" y="250"/>
                  </a:lnTo>
                  <a:lnTo>
                    <a:pt x="1337" y="242"/>
                  </a:lnTo>
                  <a:lnTo>
                    <a:pt x="1373" y="230"/>
                  </a:lnTo>
                  <a:lnTo>
                    <a:pt x="1383" y="230"/>
                  </a:lnTo>
                  <a:lnTo>
                    <a:pt x="1393" y="224"/>
                  </a:lnTo>
                  <a:lnTo>
                    <a:pt x="1381" y="222"/>
                  </a:lnTo>
                  <a:lnTo>
                    <a:pt x="1373" y="208"/>
                  </a:lnTo>
                  <a:lnTo>
                    <a:pt x="1389" y="204"/>
                  </a:lnTo>
                  <a:lnTo>
                    <a:pt x="1406" y="208"/>
                  </a:lnTo>
                  <a:lnTo>
                    <a:pt x="1412" y="218"/>
                  </a:lnTo>
                  <a:lnTo>
                    <a:pt x="1446" y="222"/>
                  </a:lnTo>
                  <a:lnTo>
                    <a:pt x="1448" y="218"/>
                  </a:lnTo>
                  <a:lnTo>
                    <a:pt x="1462" y="202"/>
                  </a:lnTo>
                  <a:lnTo>
                    <a:pt x="1458" y="200"/>
                  </a:lnTo>
                  <a:lnTo>
                    <a:pt x="1448" y="214"/>
                  </a:lnTo>
                  <a:lnTo>
                    <a:pt x="1440" y="218"/>
                  </a:lnTo>
                  <a:lnTo>
                    <a:pt x="1414" y="216"/>
                  </a:lnTo>
                  <a:lnTo>
                    <a:pt x="1422" y="208"/>
                  </a:lnTo>
                  <a:lnTo>
                    <a:pt x="1414" y="204"/>
                  </a:lnTo>
                  <a:lnTo>
                    <a:pt x="1422" y="200"/>
                  </a:lnTo>
                  <a:lnTo>
                    <a:pt x="1426" y="190"/>
                  </a:lnTo>
                  <a:lnTo>
                    <a:pt x="1416" y="198"/>
                  </a:lnTo>
                  <a:lnTo>
                    <a:pt x="1404" y="200"/>
                  </a:lnTo>
                  <a:lnTo>
                    <a:pt x="1385" y="196"/>
                  </a:lnTo>
                  <a:lnTo>
                    <a:pt x="1385" y="186"/>
                  </a:lnTo>
                  <a:lnTo>
                    <a:pt x="1397" y="174"/>
                  </a:lnTo>
                  <a:lnTo>
                    <a:pt x="1420" y="170"/>
                  </a:lnTo>
                  <a:lnTo>
                    <a:pt x="1442" y="174"/>
                  </a:lnTo>
                  <a:lnTo>
                    <a:pt x="1472" y="172"/>
                  </a:lnTo>
                  <a:lnTo>
                    <a:pt x="1478" y="166"/>
                  </a:lnTo>
                  <a:lnTo>
                    <a:pt x="1462" y="172"/>
                  </a:lnTo>
                  <a:lnTo>
                    <a:pt x="1434" y="170"/>
                  </a:lnTo>
                  <a:lnTo>
                    <a:pt x="1434" y="162"/>
                  </a:lnTo>
                  <a:lnTo>
                    <a:pt x="1422" y="148"/>
                  </a:lnTo>
                  <a:lnTo>
                    <a:pt x="1402" y="142"/>
                  </a:lnTo>
                  <a:lnTo>
                    <a:pt x="1402" y="122"/>
                  </a:lnTo>
                  <a:lnTo>
                    <a:pt x="1442" y="124"/>
                  </a:lnTo>
                  <a:lnTo>
                    <a:pt x="1466" y="138"/>
                  </a:lnTo>
                  <a:lnTo>
                    <a:pt x="1474" y="148"/>
                  </a:lnTo>
                  <a:lnTo>
                    <a:pt x="1490" y="148"/>
                  </a:lnTo>
                  <a:lnTo>
                    <a:pt x="1476" y="144"/>
                  </a:lnTo>
                  <a:lnTo>
                    <a:pt x="1474" y="136"/>
                  </a:lnTo>
                  <a:lnTo>
                    <a:pt x="1450" y="122"/>
                  </a:lnTo>
                  <a:lnTo>
                    <a:pt x="1530" y="112"/>
                  </a:lnTo>
                  <a:lnTo>
                    <a:pt x="1500" y="112"/>
                  </a:lnTo>
                  <a:lnTo>
                    <a:pt x="1522" y="106"/>
                  </a:lnTo>
                  <a:lnTo>
                    <a:pt x="1550" y="102"/>
                  </a:lnTo>
                  <a:lnTo>
                    <a:pt x="1518" y="104"/>
                  </a:lnTo>
                  <a:lnTo>
                    <a:pt x="1516" y="98"/>
                  </a:lnTo>
                  <a:lnTo>
                    <a:pt x="1536" y="86"/>
                  </a:lnTo>
                  <a:lnTo>
                    <a:pt x="1526" y="88"/>
                  </a:lnTo>
                  <a:lnTo>
                    <a:pt x="1510" y="98"/>
                  </a:lnTo>
                  <a:lnTo>
                    <a:pt x="1506" y="104"/>
                  </a:lnTo>
                  <a:lnTo>
                    <a:pt x="1482" y="112"/>
                  </a:lnTo>
                  <a:lnTo>
                    <a:pt x="1454" y="114"/>
                  </a:lnTo>
                  <a:lnTo>
                    <a:pt x="1450" y="108"/>
                  </a:lnTo>
                  <a:lnTo>
                    <a:pt x="1432" y="116"/>
                  </a:lnTo>
                  <a:lnTo>
                    <a:pt x="1397" y="112"/>
                  </a:lnTo>
                  <a:lnTo>
                    <a:pt x="1412" y="100"/>
                  </a:lnTo>
                  <a:lnTo>
                    <a:pt x="1406" y="98"/>
                  </a:lnTo>
                  <a:lnTo>
                    <a:pt x="1389" y="112"/>
                  </a:lnTo>
                  <a:lnTo>
                    <a:pt x="1357" y="102"/>
                  </a:lnTo>
                  <a:lnTo>
                    <a:pt x="1371" y="98"/>
                  </a:lnTo>
                  <a:lnTo>
                    <a:pt x="1397" y="98"/>
                  </a:lnTo>
                  <a:lnTo>
                    <a:pt x="1428" y="88"/>
                  </a:lnTo>
                  <a:lnTo>
                    <a:pt x="1399" y="94"/>
                  </a:lnTo>
                  <a:lnTo>
                    <a:pt x="1349" y="98"/>
                  </a:lnTo>
                  <a:lnTo>
                    <a:pt x="1341" y="92"/>
                  </a:lnTo>
                  <a:lnTo>
                    <a:pt x="1357" y="90"/>
                  </a:lnTo>
                  <a:lnTo>
                    <a:pt x="1347" y="86"/>
                  </a:lnTo>
                  <a:lnTo>
                    <a:pt x="1371" y="76"/>
                  </a:lnTo>
                  <a:lnTo>
                    <a:pt x="1339" y="84"/>
                  </a:lnTo>
                  <a:lnTo>
                    <a:pt x="1333" y="82"/>
                  </a:lnTo>
                  <a:lnTo>
                    <a:pt x="1353" y="76"/>
                  </a:lnTo>
                  <a:lnTo>
                    <a:pt x="1337" y="74"/>
                  </a:lnTo>
                  <a:lnTo>
                    <a:pt x="1325" y="78"/>
                  </a:lnTo>
                  <a:lnTo>
                    <a:pt x="1317" y="76"/>
                  </a:lnTo>
                  <a:lnTo>
                    <a:pt x="1331" y="68"/>
                  </a:lnTo>
                  <a:lnTo>
                    <a:pt x="1349" y="64"/>
                  </a:lnTo>
                  <a:lnTo>
                    <a:pt x="1357" y="68"/>
                  </a:lnTo>
                  <a:lnTo>
                    <a:pt x="1367" y="60"/>
                  </a:lnTo>
                  <a:lnTo>
                    <a:pt x="1377" y="58"/>
                  </a:lnTo>
                  <a:lnTo>
                    <a:pt x="1412" y="62"/>
                  </a:lnTo>
                  <a:lnTo>
                    <a:pt x="1426" y="62"/>
                  </a:lnTo>
                  <a:lnTo>
                    <a:pt x="1397" y="56"/>
                  </a:lnTo>
                  <a:lnTo>
                    <a:pt x="1395" y="54"/>
                  </a:lnTo>
                  <a:lnTo>
                    <a:pt x="1418" y="52"/>
                  </a:lnTo>
                  <a:lnTo>
                    <a:pt x="1412" y="44"/>
                  </a:lnTo>
                  <a:lnTo>
                    <a:pt x="1444" y="48"/>
                  </a:lnTo>
                  <a:lnTo>
                    <a:pt x="1460" y="58"/>
                  </a:lnTo>
                  <a:lnTo>
                    <a:pt x="1454" y="52"/>
                  </a:lnTo>
                  <a:lnTo>
                    <a:pt x="1498" y="64"/>
                  </a:lnTo>
                  <a:lnTo>
                    <a:pt x="1458" y="48"/>
                  </a:lnTo>
                  <a:lnTo>
                    <a:pt x="1468" y="36"/>
                  </a:lnTo>
                  <a:lnTo>
                    <a:pt x="1490" y="40"/>
                  </a:lnTo>
                  <a:lnTo>
                    <a:pt x="1476" y="32"/>
                  </a:lnTo>
                  <a:lnTo>
                    <a:pt x="1502" y="34"/>
                  </a:lnTo>
                  <a:lnTo>
                    <a:pt x="1498" y="26"/>
                  </a:lnTo>
                  <a:lnTo>
                    <a:pt x="1542" y="30"/>
                  </a:lnTo>
                  <a:lnTo>
                    <a:pt x="1562" y="40"/>
                  </a:lnTo>
                  <a:lnTo>
                    <a:pt x="1550" y="28"/>
                  </a:lnTo>
                  <a:lnTo>
                    <a:pt x="1538" y="24"/>
                  </a:lnTo>
                  <a:lnTo>
                    <a:pt x="1558" y="22"/>
                  </a:lnTo>
                  <a:lnTo>
                    <a:pt x="1588" y="24"/>
                  </a:lnTo>
                  <a:lnTo>
                    <a:pt x="1594" y="30"/>
                  </a:lnTo>
                  <a:lnTo>
                    <a:pt x="1606" y="22"/>
                  </a:lnTo>
                  <a:lnTo>
                    <a:pt x="1656" y="20"/>
                  </a:lnTo>
                  <a:lnTo>
                    <a:pt x="1658" y="24"/>
                  </a:lnTo>
                  <a:lnTo>
                    <a:pt x="1678" y="24"/>
                  </a:lnTo>
                  <a:lnTo>
                    <a:pt x="1706" y="28"/>
                  </a:lnTo>
                  <a:lnTo>
                    <a:pt x="1672" y="38"/>
                  </a:lnTo>
                  <a:lnTo>
                    <a:pt x="1690" y="38"/>
                  </a:lnTo>
                  <a:lnTo>
                    <a:pt x="1732" y="28"/>
                  </a:lnTo>
                  <a:lnTo>
                    <a:pt x="1760" y="42"/>
                  </a:lnTo>
                  <a:lnTo>
                    <a:pt x="1778" y="44"/>
                  </a:lnTo>
                  <a:lnTo>
                    <a:pt x="1782" y="54"/>
                  </a:lnTo>
                  <a:lnTo>
                    <a:pt x="1736" y="72"/>
                  </a:lnTo>
                  <a:lnTo>
                    <a:pt x="1678" y="78"/>
                  </a:lnTo>
                  <a:lnTo>
                    <a:pt x="1702" y="80"/>
                  </a:lnTo>
                  <a:lnTo>
                    <a:pt x="1650" y="92"/>
                  </a:lnTo>
                  <a:lnTo>
                    <a:pt x="1716" y="80"/>
                  </a:lnTo>
                  <a:lnTo>
                    <a:pt x="1734" y="78"/>
                  </a:lnTo>
                  <a:lnTo>
                    <a:pt x="1732" y="84"/>
                  </a:lnTo>
                  <a:lnTo>
                    <a:pt x="1712" y="90"/>
                  </a:lnTo>
                  <a:lnTo>
                    <a:pt x="1678" y="108"/>
                  </a:lnTo>
                  <a:lnTo>
                    <a:pt x="1652" y="124"/>
                  </a:lnTo>
                  <a:lnTo>
                    <a:pt x="1618" y="132"/>
                  </a:lnTo>
                  <a:lnTo>
                    <a:pt x="1642" y="128"/>
                  </a:lnTo>
                  <a:lnTo>
                    <a:pt x="1628" y="142"/>
                  </a:lnTo>
                  <a:lnTo>
                    <a:pt x="1618" y="146"/>
                  </a:lnTo>
                  <a:lnTo>
                    <a:pt x="1600" y="142"/>
                  </a:lnTo>
                  <a:lnTo>
                    <a:pt x="1602" y="150"/>
                  </a:lnTo>
                  <a:lnTo>
                    <a:pt x="1590" y="152"/>
                  </a:lnTo>
                  <a:lnTo>
                    <a:pt x="1574" y="152"/>
                  </a:lnTo>
                  <a:lnTo>
                    <a:pt x="1574" y="156"/>
                  </a:lnTo>
                  <a:lnTo>
                    <a:pt x="1558" y="152"/>
                  </a:lnTo>
                  <a:lnTo>
                    <a:pt x="1562" y="156"/>
                  </a:lnTo>
                  <a:lnTo>
                    <a:pt x="1538" y="152"/>
                  </a:lnTo>
                  <a:lnTo>
                    <a:pt x="1540" y="160"/>
                  </a:lnTo>
                  <a:lnTo>
                    <a:pt x="1584" y="160"/>
                  </a:lnTo>
                  <a:lnTo>
                    <a:pt x="1582" y="176"/>
                  </a:lnTo>
                  <a:lnTo>
                    <a:pt x="1578" y="182"/>
                  </a:lnTo>
                  <a:lnTo>
                    <a:pt x="1552" y="184"/>
                  </a:lnTo>
                  <a:lnTo>
                    <a:pt x="1574" y="188"/>
                  </a:lnTo>
                  <a:lnTo>
                    <a:pt x="1566" y="198"/>
                  </a:lnTo>
                  <a:lnTo>
                    <a:pt x="1546" y="204"/>
                  </a:lnTo>
                  <a:lnTo>
                    <a:pt x="1526" y="202"/>
                  </a:lnTo>
                  <a:lnTo>
                    <a:pt x="1534" y="214"/>
                  </a:lnTo>
                  <a:lnTo>
                    <a:pt x="1526" y="222"/>
                  </a:lnTo>
                  <a:lnTo>
                    <a:pt x="1512" y="224"/>
                  </a:lnTo>
                  <a:lnTo>
                    <a:pt x="1488" y="224"/>
                  </a:lnTo>
                  <a:close/>
                  <a:moveTo>
                    <a:pt x="1474" y="1388"/>
                  </a:moveTo>
                  <a:lnTo>
                    <a:pt x="1466" y="1382"/>
                  </a:lnTo>
                  <a:lnTo>
                    <a:pt x="1470" y="1378"/>
                  </a:lnTo>
                  <a:lnTo>
                    <a:pt x="1458" y="1378"/>
                  </a:lnTo>
                  <a:lnTo>
                    <a:pt x="1446" y="1390"/>
                  </a:lnTo>
                  <a:lnTo>
                    <a:pt x="1440" y="1386"/>
                  </a:lnTo>
                  <a:lnTo>
                    <a:pt x="1430" y="1394"/>
                  </a:lnTo>
                  <a:lnTo>
                    <a:pt x="1432" y="1386"/>
                  </a:lnTo>
                  <a:lnTo>
                    <a:pt x="1438" y="1380"/>
                  </a:lnTo>
                  <a:lnTo>
                    <a:pt x="1450" y="1374"/>
                  </a:lnTo>
                  <a:lnTo>
                    <a:pt x="1466" y="1370"/>
                  </a:lnTo>
                  <a:lnTo>
                    <a:pt x="1490" y="1370"/>
                  </a:lnTo>
                  <a:lnTo>
                    <a:pt x="1498" y="1374"/>
                  </a:lnTo>
                  <a:lnTo>
                    <a:pt x="1506" y="1378"/>
                  </a:lnTo>
                  <a:lnTo>
                    <a:pt x="1510" y="1384"/>
                  </a:lnTo>
                  <a:lnTo>
                    <a:pt x="1518" y="1384"/>
                  </a:lnTo>
                  <a:lnTo>
                    <a:pt x="1528" y="1388"/>
                  </a:lnTo>
                  <a:lnTo>
                    <a:pt x="1524" y="1382"/>
                  </a:lnTo>
                  <a:lnTo>
                    <a:pt x="1538" y="1392"/>
                  </a:lnTo>
                  <a:lnTo>
                    <a:pt x="1550" y="1400"/>
                  </a:lnTo>
                  <a:lnTo>
                    <a:pt x="1566" y="1406"/>
                  </a:lnTo>
                  <a:lnTo>
                    <a:pt x="1566" y="1410"/>
                  </a:lnTo>
                  <a:lnTo>
                    <a:pt x="1578" y="1412"/>
                  </a:lnTo>
                  <a:lnTo>
                    <a:pt x="1586" y="1416"/>
                  </a:lnTo>
                  <a:lnTo>
                    <a:pt x="1586" y="1420"/>
                  </a:lnTo>
                  <a:lnTo>
                    <a:pt x="1566" y="1422"/>
                  </a:lnTo>
                  <a:lnTo>
                    <a:pt x="1556" y="1422"/>
                  </a:lnTo>
                  <a:lnTo>
                    <a:pt x="1534" y="1424"/>
                  </a:lnTo>
                  <a:lnTo>
                    <a:pt x="1544" y="1414"/>
                  </a:lnTo>
                  <a:lnTo>
                    <a:pt x="1540" y="1410"/>
                  </a:lnTo>
                  <a:lnTo>
                    <a:pt x="1522" y="1410"/>
                  </a:lnTo>
                  <a:lnTo>
                    <a:pt x="1520" y="1398"/>
                  </a:lnTo>
                  <a:lnTo>
                    <a:pt x="1502" y="1394"/>
                  </a:lnTo>
                  <a:lnTo>
                    <a:pt x="1492" y="1388"/>
                  </a:lnTo>
                  <a:lnTo>
                    <a:pt x="1474" y="1386"/>
                  </a:lnTo>
                  <a:lnTo>
                    <a:pt x="1474" y="1388"/>
                  </a:lnTo>
                  <a:lnTo>
                    <a:pt x="1474" y="1388"/>
                  </a:lnTo>
                  <a:close/>
                  <a:moveTo>
                    <a:pt x="1630" y="1458"/>
                  </a:moveTo>
                  <a:lnTo>
                    <a:pt x="1620" y="1450"/>
                  </a:lnTo>
                  <a:lnTo>
                    <a:pt x="1608" y="1450"/>
                  </a:lnTo>
                  <a:lnTo>
                    <a:pt x="1596" y="1448"/>
                  </a:lnTo>
                  <a:lnTo>
                    <a:pt x="1592" y="1452"/>
                  </a:lnTo>
                  <a:lnTo>
                    <a:pt x="1582" y="1446"/>
                  </a:lnTo>
                  <a:lnTo>
                    <a:pt x="1588" y="1442"/>
                  </a:lnTo>
                  <a:lnTo>
                    <a:pt x="1610" y="1446"/>
                  </a:lnTo>
                  <a:lnTo>
                    <a:pt x="1610" y="1430"/>
                  </a:lnTo>
                  <a:lnTo>
                    <a:pt x="1600" y="1426"/>
                  </a:lnTo>
                  <a:lnTo>
                    <a:pt x="1606" y="1420"/>
                  </a:lnTo>
                  <a:lnTo>
                    <a:pt x="1620" y="1426"/>
                  </a:lnTo>
                  <a:lnTo>
                    <a:pt x="1636" y="1422"/>
                  </a:lnTo>
                  <a:lnTo>
                    <a:pt x="1652" y="1426"/>
                  </a:lnTo>
                  <a:lnTo>
                    <a:pt x="1658" y="1436"/>
                  </a:lnTo>
                  <a:lnTo>
                    <a:pt x="1670" y="1438"/>
                  </a:lnTo>
                  <a:lnTo>
                    <a:pt x="1684" y="1452"/>
                  </a:lnTo>
                  <a:lnTo>
                    <a:pt x="1672" y="1446"/>
                  </a:lnTo>
                  <a:lnTo>
                    <a:pt x="1654" y="1446"/>
                  </a:lnTo>
                  <a:lnTo>
                    <a:pt x="1642" y="1450"/>
                  </a:lnTo>
                  <a:lnTo>
                    <a:pt x="1640" y="1446"/>
                  </a:lnTo>
                  <a:lnTo>
                    <a:pt x="1630" y="1458"/>
                  </a:lnTo>
                  <a:close/>
                  <a:moveTo>
                    <a:pt x="1574" y="1370"/>
                  </a:moveTo>
                  <a:lnTo>
                    <a:pt x="1574" y="1368"/>
                  </a:lnTo>
                  <a:lnTo>
                    <a:pt x="1566" y="1366"/>
                  </a:lnTo>
                  <a:lnTo>
                    <a:pt x="1574" y="1362"/>
                  </a:lnTo>
                  <a:lnTo>
                    <a:pt x="1564" y="1348"/>
                  </a:lnTo>
                  <a:lnTo>
                    <a:pt x="1558" y="1348"/>
                  </a:lnTo>
                  <a:lnTo>
                    <a:pt x="1552" y="1354"/>
                  </a:lnTo>
                  <a:lnTo>
                    <a:pt x="1548" y="1350"/>
                  </a:lnTo>
                  <a:lnTo>
                    <a:pt x="1556" y="1346"/>
                  </a:lnTo>
                  <a:lnTo>
                    <a:pt x="1558" y="1340"/>
                  </a:lnTo>
                  <a:lnTo>
                    <a:pt x="1566" y="1348"/>
                  </a:lnTo>
                  <a:lnTo>
                    <a:pt x="1574" y="1360"/>
                  </a:lnTo>
                  <a:lnTo>
                    <a:pt x="1574" y="1370"/>
                  </a:lnTo>
                  <a:close/>
                  <a:moveTo>
                    <a:pt x="965" y="1293"/>
                  </a:moveTo>
                  <a:lnTo>
                    <a:pt x="957" y="1287"/>
                  </a:lnTo>
                  <a:lnTo>
                    <a:pt x="965" y="1289"/>
                  </a:lnTo>
                  <a:lnTo>
                    <a:pt x="965" y="1293"/>
                  </a:lnTo>
                  <a:lnTo>
                    <a:pt x="965" y="1293"/>
                  </a:lnTo>
                  <a:close/>
                  <a:moveTo>
                    <a:pt x="1788" y="1562"/>
                  </a:moveTo>
                  <a:lnTo>
                    <a:pt x="1790" y="1558"/>
                  </a:lnTo>
                  <a:lnTo>
                    <a:pt x="1790" y="1562"/>
                  </a:lnTo>
                  <a:lnTo>
                    <a:pt x="1788" y="1562"/>
                  </a:lnTo>
                  <a:lnTo>
                    <a:pt x="1788" y="1562"/>
                  </a:lnTo>
                  <a:close/>
                </a:path>
              </a:pathLst>
            </a:custGeom>
            <a:solidFill>
              <a:srgbClr val="92D0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dirty="0">
                <a:solidFill>
                  <a:sysClr val="windowText" lastClr="000000"/>
                </a:solidFill>
              </a:endParaRPr>
            </a:p>
          </p:txBody>
        </p:sp>
        <p:sp>
          <p:nvSpPr>
            <p:cNvPr id="8" name="Freeform 11">
              <a:extLst>
                <a:ext uri="{FF2B5EF4-FFF2-40B4-BE49-F238E27FC236}">
                  <a16:creationId xmlns:a16="http://schemas.microsoft.com/office/drawing/2014/main" id="{E582AEFB-9327-4349-AF08-6F5E74538ECA}"/>
                </a:ext>
              </a:extLst>
            </p:cNvPr>
            <p:cNvSpPr>
              <a:spLocks noEditPoints="1"/>
            </p:cNvSpPr>
            <p:nvPr/>
          </p:nvSpPr>
          <p:spPr bwMode="auto">
            <a:xfrm>
              <a:off x="2219324" y="4156063"/>
              <a:ext cx="1373188" cy="1804988"/>
            </a:xfrm>
            <a:custGeom>
              <a:avLst/>
              <a:gdLst/>
              <a:ahLst/>
              <a:cxnLst>
                <a:cxn ang="0">
                  <a:pos x="251" y="977"/>
                </a:cxn>
                <a:cxn ang="0">
                  <a:pos x="285" y="1085"/>
                </a:cxn>
                <a:cxn ang="0">
                  <a:pos x="263" y="887"/>
                </a:cxn>
                <a:cxn ang="0">
                  <a:pos x="637" y="190"/>
                </a:cxn>
                <a:cxn ang="0">
                  <a:pos x="617" y="202"/>
                </a:cxn>
                <a:cxn ang="0">
                  <a:pos x="12" y="204"/>
                </a:cxn>
                <a:cxn ang="0">
                  <a:pos x="837" y="1099"/>
                </a:cxn>
                <a:cxn ang="0">
                  <a:pos x="493" y="1043"/>
                </a:cxn>
                <a:cxn ang="0">
                  <a:pos x="497" y="1041"/>
                </a:cxn>
                <a:cxn ang="0">
                  <a:pos x="487" y="1055"/>
                </a:cxn>
                <a:cxn ang="0">
                  <a:pos x="359" y="1123"/>
                </a:cxn>
                <a:cxn ang="0">
                  <a:pos x="235" y="52"/>
                </a:cxn>
                <a:cxn ang="0">
                  <a:pos x="297" y="4"/>
                </a:cxn>
                <a:cxn ang="0">
                  <a:pos x="313" y="48"/>
                </a:cxn>
                <a:cxn ang="0">
                  <a:pos x="355" y="20"/>
                </a:cxn>
                <a:cxn ang="0">
                  <a:pos x="441" y="26"/>
                </a:cxn>
                <a:cxn ang="0">
                  <a:pos x="495" y="68"/>
                </a:cxn>
                <a:cxn ang="0">
                  <a:pos x="573" y="100"/>
                </a:cxn>
                <a:cxn ang="0">
                  <a:pos x="635" y="172"/>
                </a:cxn>
                <a:cxn ang="0">
                  <a:pos x="619" y="206"/>
                </a:cxn>
                <a:cxn ang="0">
                  <a:pos x="705" y="216"/>
                </a:cxn>
                <a:cxn ang="0">
                  <a:pos x="765" y="232"/>
                </a:cxn>
                <a:cxn ang="0">
                  <a:pos x="865" y="308"/>
                </a:cxn>
                <a:cxn ang="0">
                  <a:pos x="803" y="430"/>
                </a:cxn>
                <a:cxn ang="0">
                  <a:pos x="771" y="526"/>
                </a:cxn>
                <a:cxn ang="0">
                  <a:pos x="655" y="588"/>
                </a:cxn>
                <a:cxn ang="0">
                  <a:pos x="623" y="668"/>
                </a:cxn>
                <a:cxn ang="0">
                  <a:pos x="583" y="718"/>
                </a:cxn>
                <a:cxn ang="0">
                  <a:pos x="507" y="708"/>
                </a:cxn>
                <a:cxn ang="0">
                  <a:pos x="519" y="791"/>
                </a:cxn>
                <a:cxn ang="0">
                  <a:pos x="425" y="849"/>
                </a:cxn>
                <a:cxn ang="0">
                  <a:pos x="415" y="873"/>
                </a:cxn>
                <a:cxn ang="0">
                  <a:pos x="377" y="925"/>
                </a:cxn>
                <a:cxn ang="0">
                  <a:pos x="367" y="997"/>
                </a:cxn>
                <a:cxn ang="0">
                  <a:pos x="315" y="1093"/>
                </a:cxn>
                <a:cxn ang="0">
                  <a:pos x="281" y="1081"/>
                </a:cxn>
                <a:cxn ang="0">
                  <a:pos x="269" y="1061"/>
                </a:cxn>
                <a:cxn ang="0">
                  <a:pos x="253" y="1029"/>
                </a:cxn>
                <a:cxn ang="0">
                  <a:pos x="247" y="1031"/>
                </a:cxn>
                <a:cxn ang="0">
                  <a:pos x="263" y="1005"/>
                </a:cxn>
                <a:cxn ang="0">
                  <a:pos x="253" y="937"/>
                </a:cxn>
                <a:cxn ang="0">
                  <a:pos x="267" y="899"/>
                </a:cxn>
                <a:cxn ang="0">
                  <a:pos x="273" y="859"/>
                </a:cxn>
                <a:cxn ang="0">
                  <a:pos x="281" y="777"/>
                </a:cxn>
                <a:cxn ang="0">
                  <a:pos x="311" y="654"/>
                </a:cxn>
                <a:cxn ang="0">
                  <a:pos x="329" y="518"/>
                </a:cxn>
                <a:cxn ang="0">
                  <a:pos x="273" y="436"/>
                </a:cxn>
                <a:cxn ang="0">
                  <a:pos x="193" y="314"/>
                </a:cxn>
                <a:cxn ang="0">
                  <a:pos x="167" y="244"/>
                </a:cxn>
                <a:cxn ang="0">
                  <a:pos x="169" y="202"/>
                </a:cxn>
                <a:cxn ang="0">
                  <a:pos x="203" y="148"/>
                </a:cxn>
                <a:cxn ang="0">
                  <a:pos x="217" y="96"/>
                </a:cxn>
                <a:cxn ang="0">
                  <a:pos x="299" y="1107"/>
                </a:cxn>
                <a:cxn ang="0">
                  <a:pos x="317" y="1093"/>
                </a:cxn>
                <a:cxn ang="0">
                  <a:pos x="327" y="1085"/>
                </a:cxn>
                <a:cxn ang="0">
                  <a:pos x="371" y="1097"/>
                </a:cxn>
                <a:cxn ang="0">
                  <a:pos x="357" y="1113"/>
                </a:cxn>
                <a:cxn ang="0">
                  <a:pos x="331" y="1119"/>
                </a:cxn>
              </a:cxnLst>
              <a:rect l="0" t="0" r="r" b="b"/>
              <a:pathLst>
                <a:path w="865" h="1137">
                  <a:moveTo>
                    <a:pt x="251" y="977"/>
                  </a:moveTo>
                  <a:lnTo>
                    <a:pt x="259" y="979"/>
                  </a:lnTo>
                  <a:lnTo>
                    <a:pt x="261" y="989"/>
                  </a:lnTo>
                  <a:lnTo>
                    <a:pt x="253" y="991"/>
                  </a:lnTo>
                  <a:lnTo>
                    <a:pt x="249" y="997"/>
                  </a:lnTo>
                  <a:lnTo>
                    <a:pt x="245" y="995"/>
                  </a:lnTo>
                  <a:lnTo>
                    <a:pt x="245" y="979"/>
                  </a:lnTo>
                  <a:lnTo>
                    <a:pt x="251" y="977"/>
                  </a:lnTo>
                  <a:close/>
                  <a:moveTo>
                    <a:pt x="257" y="913"/>
                  </a:moveTo>
                  <a:lnTo>
                    <a:pt x="265" y="917"/>
                  </a:lnTo>
                  <a:lnTo>
                    <a:pt x="275" y="911"/>
                  </a:lnTo>
                  <a:lnTo>
                    <a:pt x="271" y="927"/>
                  </a:lnTo>
                  <a:lnTo>
                    <a:pt x="257" y="913"/>
                  </a:lnTo>
                  <a:close/>
                  <a:moveTo>
                    <a:pt x="277" y="1089"/>
                  </a:moveTo>
                  <a:lnTo>
                    <a:pt x="271" y="1085"/>
                  </a:lnTo>
                  <a:lnTo>
                    <a:pt x="285" y="1085"/>
                  </a:lnTo>
                  <a:lnTo>
                    <a:pt x="297" y="1093"/>
                  </a:lnTo>
                  <a:lnTo>
                    <a:pt x="287" y="1099"/>
                  </a:lnTo>
                  <a:lnTo>
                    <a:pt x="277" y="1089"/>
                  </a:lnTo>
                  <a:close/>
                  <a:moveTo>
                    <a:pt x="283" y="869"/>
                  </a:moveTo>
                  <a:lnTo>
                    <a:pt x="275" y="873"/>
                  </a:lnTo>
                  <a:lnTo>
                    <a:pt x="279" y="881"/>
                  </a:lnTo>
                  <a:lnTo>
                    <a:pt x="273" y="889"/>
                  </a:lnTo>
                  <a:lnTo>
                    <a:pt x="263" y="887"/>
                  </a:lnTo>
                  <a:lnTo>
                    <a:pt x="267" y="877"/>
                  </a:lnTo>
                  <a:lnTo>
                    <a:pt x="269" y="861"/>
                  </a:lnTo>
                  <a:lnTo>
                    <a:pt x="277" y="861"/>
                  </a:lnTo>
                  <a:lnTo>
                    <a:pt x="283" y="869"/>
                  </a:lnTo>
                  <a:close/>
                  <a:moveTo>
                    <a:pt x="633" y="190"/>
                  </a:moveTo>
                  <a:lnTo>
                    <a:pt x="625" y="188"/>
                  </a:lnTo>
                  <a:lnTo>
                    <a:pt x="639" y="184"/>
                  </a:lnTo>
                  <a:lnTo>
                    <a:pt x="637" y="190"/>
                  </a:lnTo>
                  <a:lnTo>
                    <a:pt x="641" y="188"/>
                  </a:lnTo>
                  <a:lnTo>
                    <a:pt x="645" y="192"/>
                  </a:lnTo>
                  <a:lnTo>
                    <a:pt x="659" y="194"/>
                  </a:lnTo>
                  <a:lnTo>
                    <a:pt x="651" y="212"/>
                  </a:lnTo>
                  <a:lnTo>
                    <a:pt x="637" y="216"/>
                  </a:lnTo>
                  <a:lnTo>
                    <a:pt x="625" y="216"/>
                  </a:lnTo>
                  <a:lnTo>
                    <a:pt x="621" y="206"/>
                  </a:lnTo>
                  <a:lnTo>
                    <a:pt x="617" y="202"/>
                  </a:lnTo>
                  <a:lnTo>
                    <a:pt x="625" y="192"/>
                  </a:lnTo>
                  <a:lnTo>
                    <a:pt x="633" y="190"/>
                  </a:lnTo>
                  <a:close/>
                  <a:moveTo>
                    <a:pt x="18" y="184"/>
                  </a:moveTo>
                  <a:lnTo>
                    <a:pt x="16" y="194"/>
                  </a:lnTo>
                  <a:lnTo>
                    <a:pt x="22" y="196"/>
                  </a:lnTo>
                  <a:lnTo>
                    <a:pt x="18" y="208"/>
                  </a:lnTo>
                  <a:lnTo>
                    <a:pt x="18" y="200"/>
                  </a:lnTo>
                  <a:lnTo>
                    <a:pt x="12" y="204"/>
                  </a:lnTo>
                  <a:lnTo>
                    <a:pt x="4" y="204"/>
                  </a:lnTo>
                  <a:lnTo>
                    <a:pt x="8" y="198"/>
                  </a:lnTo>
                  <a:lnTo>
                    <a:pt x="0" y="188"/>
                  </a:lnTo>
                  <a:lnTo>
                    <a:pt x="4" y="186"/>
                  </a:lnTo>
                  <a:lnTo>
                    <a:pt x="12" y="196"/>
                  </a:lnTo>
                  <a:lnTo>
                    <a:pt x="18" y="184"/>
                  </a:lnTo>
                  <a:close/>
                  <a:moveTo>
                    <a:pt x="815" y="1097"/>
                  </a:moveTo>
                  <a:lnTo>
                    <a:pt x="837" y="1099"/>
                  </a:lnTo>
                  <a:lnTo>
                    <a:pt x="849" y="1113"/>
                  </a:lnTo>
                  <a:lnTo>
                    <a:pt x="845" y="1115"/>
                  </a:lnTo>
                  <a:lnTo>
                    <a:pt x="839" y="1109"/>
                  </a:lnTo>
                  <a:lnTo>
                    <a:pt x="821" y="1097"/>
                  </a:lnTo>
                  <a:lnTo>
                    <a:pt x="815" y="1097"/>
                  </a:lnTo>
                  <a:close/>
                  <a:moveTo>
                    <a:pt x="465" y="1037"/>
                  </a:moveTo>
                  <a:lnTo>
                    <a:pt x="477" y="1043"/>
                  </a:lnTo>
                  <a:lnTo>
                    <a:pt x="493" y="1043"/>
                  </a:lnTo>
                  <a:lnTo>
                    <a:pt x="485" y="1055"/>
                  </a:lnTo>
                  <a:lnTo>
                    <a:pt x="473" y="1061"/>
                  </a:lnTo>
                  <a:lnTo>
                    <a:pt x="467" y="1057"/>
                  </a:lnTo>
                  <a:lnTo>
                    <a:pt x="479" y="1049"/>
                  </a:lnTo>
                  <a:lnTo>
                    <a:pt x="465" y="1037"/>
                  </a:lnTo>
                  <a:close/>
                  <a:moveTo>
                    <a:pt x="487" y="1055"/>
                  </a:moveTo>
                  <a:lnTo>
                    <a:pt x="497" y="1049"/>
                  </a:lnTo>
                  <a:lnTo>
                    <a:pt x="497" y="1041"/>
                  </a:lnTo>
                  <a:lnTo>
                    <a:pt x="507" y="1045"/>
                  </a:lnTo>
                  <a:lnTo>
                    <a:pt x="513" y="1043"/>
                  </a:lnTo>
                  <a:lnTo>
                    <a:pt x="517" y="1049"/>
                  </a:lnTo>
                  <a:lnTo>
                    <a:pt x="505" y="1053"/>
                  </a:lnTo>
                  <a:lnTo>
                    <a:pt x="505" y="1057"/>
                  </a:lnTo>
                  <a:lnTo>
                    <a:pt x="493" y="1057"/>
                  </a:lnTo>
                  <a:lnTo>
                    <a:pt x="485" y="1063"/>
                  </a:lnTo>
                  <a:lnTo>
                    <a:pt x="487" y="1055"/>
                  </a:lnTo>
                  <a:close/>
                  <a:moveTo>
                    <a:pt x="375" y="1119"/>
                  </a:moveTo>
                  <a:lnTo>
                    <a:pt x="377" y="1125"/>
                  </a:lnTo>
                  <a:lnTo>
                    <a:pt x="369" y="1125"/>
                  </a:lnTo>
                  <a:lnTo>
                    <a:pt x="367" y="1129"/>
                  </a:lnTo>
                  <a:lnTo>
                    <a:pt x="371" y="1135"/>
                  </a:lnTo>
                  <a:lnTo>
                    <a:pt x="365" y="1137"/>
                  </a:lnTo>
                  <a:lnTo>
                    <a:pt x="365" y="1123"/>
                  </a:lnTo>
                  <a:lnTo>
                    <a:pt x="359" y="1123"/>
                  </a:lnTo>
                  <a:lnTo>
                    <a:pt x="355" y="1117"/>
                  </a:lnTo>
                  <a:lnTo>
                    <a:pt x="375" y="1119"/>
                  </a:lnTo>
                  <a:close/>
                  <a:moveTo>
                    <a:pt x="211" y="80"/>
                  </a:moveTo>
                  <a:lnTo>
                    <a:pt x="221" y="70"/>
                  </a:lnTo>
                  <a:lnTo>
                    <a:pt x="217" y="58"/>
                  </a:lnTo>
                  <a:lnTo>
                    <a:pt x="227" y="66"/>
                  </a:lnTo>
                  <a:lnTo>
                    <a:pt x="225" y="60"/>
                  </a:lnTo>
                  <a:lnTo>
                    <a:pt x="235" y="52"/>
                  </a:lnTo>
                  <a:lnTo>
                    <a:pt x="243" y="42"/>
                  </a:lnTo>
                  <a:lnTo>
                    <a:pt x="247" y="28"/>
                  </a:lnTo>
                  <a:lnTo>
                    <a:pt x="257" y="20"/>
                  </a:lnTo>
                  <a:lnTo>
                    <a:pt x="265" y="26"/>
                  </a:lnTo>
                  <a:lnTo>
                    <a:pt x="267" y="18"/>
                  </a:lnTo>
                  <a:lnTo>
                    <a:pt x="281" y="18"/>
                  </a:lnTo>
                  <a:lnTo>
                    <a:pt x="295" y="8"/>
                  </a:lnTo>
                  <a:lnTo>
                    <a:pt x="297" y="4"/>
                  </a:lnTo>
                  <a:lnTo>
                    <a:pt x="305" y="0"/>
                  </a:lnTo>
                  <a:lnTo>
                    <a:pt x="313" y="6"/>
                  </a:lnTo>
                  <a:lnTo>
                    <a:pt x="309" y="12"/>
                  </a:lnTo>
                  <a:lnTo>
                    <a:pt x="301" y="14"/>
                  </a:lnTo>
                  <a:lnTo>
                    <a:pt x="307" y="28"/>
                  </a:lnTo>
                  <a:lnTo>
                    <a:pt x="297" y="40"/>
                  </a:lnTo>
                  <a:lnTo>
                    <a:pt x="307" y="52"/>
                  </a:lnTo>
                  <a:lnTo>
                    <a:pt x="313" y="48"/>
                  </a:lnTo>
                  <a:lnTo>
                    <a:pt x="315" y="42"/>
                  </a:lnTo>
                  <a:lnTo>
                    <a:pt x="305" y="26"/>
                  </a:lnTo>
                  <a:lnTo>
                    <a:pt x="331" y="14"/>
                  </a:lnTo>
                  <a:lnTo>
                    <a:pt x="325" y="10"/>
                  </a:lnTo>
                  <a:lnTo>
                    <a:pt x="333" y="0"/>
                  </a:lnTo>
                  <a:lnTo>
                    <a:pt x="337" y="16"/>
                  </a:lnTo>
                  <a:lnTo>
                    <a:pt x="347" y="16"/>
                  </a:lnTo>
                  <a:lnTo>
                    <a:pt x="355" y="20"/>
                  </a:lnTo>
                  <a:lnTo>
                    <a:pt x="357" y="28"/>
                  </a:lnTo>
                  <a:lnTo>
                    <a:pt x="361" y="30"/>
                  </a:lnTo>
                  <a:lnTo>
                    <a:pt x="387" y="28"/>
                  </a:lnTo>
                  <a:lnTo>
                    <a:pt x="393" y="34"/>
                  </a:lnTo>
                  <a:lnTo>
                    <a:pt x="405" y="36"/>
                  </a:lnTo>
                  <a:lnTo>
                    <a:pt x="419" y="30"/>
                  </a:lnTo>
                  <a:lnTo>
                    <a:pt x="423" y="26"/>
                  </a:lnTo>
                  <a:lnTo>
                    <a:pt x="441" y="26"/>
                  </a:lnTo>
                  <a:lnTo>
                    <a:pt x="453" y="28"/>
                  </a:lnTo>
                  <a:lnTo>
                    <a:pt x="437" y="30"/>
                  </a:lnTo>
                  <a:lnTo>
                    <a:pt x="453" y="40"/>
                  </a:lnTo>
                  <a:lnTo>
                    <a:pt x="457" y="40"/>
                  </a:lnTo>
                  <a:lnTo>
                    <a:pt x="469" y="48"/>
                  </a:lnTo>
                  <a:lnTo>
                    <a:pt x="471" y="60"/>
                  </a:lnTo>
                  <a:lnTo>
                    <a:pt x="481" y="60"/>
                  </a:lnTo>
                  <a:lnTo>
                    <a:pt x="495" y="68"/>
                  </a:lnTo>
                  <a:lnTo>
                    <a:pt x="505" y="78"/>
                  </a:lnTo>
                  <a:lnTo>
                    <a:pt x="505" y="84"/>
                  </a:lnTo>
                  <a:lnTo>
                    <a:pt x="511" y="86"/>
                  </a:lnTo>
                  <a:lnTo>
                    <a:pt x="525" y="98"/>
                  </a:lnTo>
                  <a:lnTo>
                    <a:pt x="543" y="102"/>
                  </a:lnTo>
                  <a:lnTo>
                    <a:pt x="545" y="100"/>
                  </a:lnTo>
                  <a:lnTo>
                    <a:pt x="561" y="98"/>
                  </a:lnTo>
                  <a:lnTo>
                    <a:pt x="573" y="100"/>
                  </a:lnTo>
                  <a:lnTo>
                    <a:pt x="589" y="106"/>
                  </a:lnTo>
                  <a:lnTo>
                    <a:pt x="603" y="120"/>
                  </a:lnTo>
                  <a:lnTo>
                    <a:pt x="609" y="126"/>
                  </a:lnTo>
                  <a:lnTo>
                    <a:pt x="615" y="126"/>
                  </a:lnTo>
                  <a:lnTo>
                    <a:pt x="617" y="134"/>
                  </a:lnTo>
                  <a:lnTo>
                    <a:pt x="623" y="156"/>
                  </a:lnTo>
                  <a:lnTo>
                    <a:pt x="635" y="164"/>
                  </a:lnTo>
                  <a:lnTo>
                    <a:pt x="635" y="172"/>
                  </a:lnTo>
                  <a:lnTo>
                    <a:pt x="621" y="186"/>
                  </a:lnTo>
                  <a:lnTo>
                    <a:pt x="615" y="192"/>
                  </a:lnTo>
                  <a:lnTo>
                    <a:pt x="615" y="204"/>
                  </a:lnTo>
                  <a:lnTo>
                    <a:pt x="607" y="212"/>
                  </a:lnTo>
                  <a:lnTo>
                    <a:pt x="601" y="210"/>
                  </a:lnTo>
                  <a:lnTo>
                    <a:pt x="593" y="214"/>
                  </a:lnTo>
                  <a:lnTo>
                    <a:pt x="605" y="212"/>
                  </a:lnTo>
                  <a:lnTo>
                    <a:pt x="619" y="206"/>
                  </a:lnTo>
                  <a:lnTo>
                    <a:pt x="623" y="216"/>
                  </a:lnTo>
                  <a:lnTo>
                    <a:pt x="645" y="218"/>
                  </a:lnTo>
                  <a:lnTo>
                    <a:pt x="659" y="208"/>
                  </a:lnTo>
                  <a:lnTo>
                    <a:pt x="663" y="200"/>
                  </a:lnTo>
                  <a:lnTo>
                    <a:pt x="681" y="200"/>
                  </a:lnTo>
                  <a:lnTo>
                    <a:pt x="687" y="204"/>
                  </a:lnTo>
                  <a:lnTo>
                    <a:pt x="693" y="204"/>
                  </a:lnTo>
                  <a:lnTo>
                    <a:pt x="705" y="216"/>
                  </a:lnTo>
                  <a:lnTo>
                    <a:pt x="709" y="208"/>
                  </a:lnTo>
                  <a:lnTo>
                    <a:pt x="717" y="216"/>
                  </a:lnTo>
                  <a:lnTo>
                    <a:pt x="719" y="228"/>
                  </a:lnTo>
                  <a:lnTo>
                    <a:pt x="725" y="232"/>
                  </a:lnTo>
                  <a:lnTo>
                    <a:pt x="729" y="224"/>
                  </a:lnTo>
                  <a:lnTo>
                    <a:pt x="751" y="232"/>
                  </a:lnTo>
                  <a:lnTo>
                    <a:pt x="751" y="230"/>
                  </a:lnTo>
                  <a:lnTo>
                    <a:pt x="765" y="232"/>
                  </a:lnTo>
                  <a:lnTo>
                    <a:pt x="785" y="232"/>
                  </a:lnTo>
                  <a:lnTo>
                    <a:pt x="805" y="244"/>
                  </a:lnTo>
                  <a:lnTo>
                    <a:pt x="829" y="264"/>
                  </a:lnTo>
                  <a:lnTo>
                    <a:pt x="837" y="266"/>
                  </a:lnTo>
                  <a:lnTo>
                    <a:pt x="853" y="266"/>
                  </a:lnTo>
                  <a:lnTo>
                    <a:pt x="857" y="272"/>
                  </a:lnTo>
                  <a:lnTo>
                    <a:pt x="865" y="298"/>
                  </a:lnTo>
                  <a:lnTo>
                    <a:pt x="865" y="308"/>
                  </a:lnTo>
                  <a:lnTo>
                    <a:pt x="857" y="328"/>
                  </a:lnTo>
                  <a:lnTo>
                    <a:pt x="841" y="348"/>
                  </a:lnTo>
                  <a:lnTo>
                    <a:pt x="833" y="352"/>
                  </a:lnTo>
                  <a:lnTo>
                    <a:pt x="821" y="372"/>
                  </a:lnTo>
                  <a:lnTo>
                    <a:pt x="811" y="386"/>
                  </a:lnTo>
                  <a:lnTo>
                    <a:pt x="801" y="392"/>
                  </a:lnTo>
                  <a:lnTo>
                    <a:pt x="799" y="412"/>
                  </a:lnTo>
                  <a:lnTo>
                    <a:pt x="803" y="430"/>
                  </a:lnTo>
                  <a:lnTo>
                    <a:pt x="797" y="450"/>
                  </a:lnTo>
                  <a:lnTo>
                    <a:pt x="799" y="458"/>
                  </a:lnTo>
                  <a:lnTo>
                    <a:pt x="789" y="472"/>
                  </a:lnTo>
                  <a:lnTo>
                    <a:pt x="789" y="486"/>
                  </a:lnTo>
                  <a:lnTo>
                    <a:pt x="781" y="502"/>
                  </a:lnTo>
                  <a:lnTo>
                    <a:pt x="775" y="508"/>
                  </a:lnTo>
                  <a:lnTo>
                    <a:pt x="769" y="518"/>
                  </a:lnTo>
                  <a:lnTo>
                    <a:pt x="771" y="526"/>
                  </a:lnTo>
                  <a:lnTo>
                    <a:pt x="755" y="536"/>
                  </a:lnTo>
                  <a:lnTo>
                    <a:pt x="755" y="542"/>
                  </a:lnTo>
                  <a:lnTo>
                    <a:pt x="715" y="544"/>
                  </a:lnTo>
                  <a:lnTo>
                    <a:pt x="703" y="552"/>
                  </a:lnTo>
                  <a:lnTo>
                    <a:pt x="697" y="554"/>
                  </a:lnTo>
                  <a:lnTo>
                    <a:pt x="681" y="564"/>
                  </a:lnTo>
                  <a:lnTo>
                    <a:pt x="667" y="572"/>
                  </a:lnTo>
                  <a:lnTo>
                    <a:pt x="655" y="588"/>
                  </a:lnTo>
                  <a:lnTo>
                    <a:pt x="653" y="602"/>
                  </a:lnTo>
                  <a:lnTo>
                    <a:pt x="659" y="614"/>
                  </a:lnTo>
                  <a:lnTo>
                    <a:pt x="651" y="632"/>
                  </a:lnTo>
                  <a:lnTo>
                    <a:pt x="637" y="646"/>
                  </a:lnTo>
                  <a:lnTo>
                    <a:pt x="629" y="664"/>
                  </a:lnTo>
                  <a:lnTo>
                    <a:pt x="617" y="680"/>
                  </a:lnTo>
                  <a:lnTo>
                    <a:pt x="617" y="674"/>
                  </a:lnTo>
                  <a:lnTo>
                    <a:pt x="623" y="668"/>
                  </a:lnTo>
                  <a:lnTo>
                    <a:pt x="623" y="662"/>
                  </a:lnTo>
                  <a:lnTo>
                    <a:pt x="615" y="658"/>
                  </a:lnTo>
                  <a:lnTo>
                    <a:pt x="613" y="674"/>
                  </a:lnTo>
                  <a:lnTo>
                    <a:pt x="605" y="678"/>
                  </a:lnTo>
                  <a:lnTo>
                    <a:pt x="601" y="684"/>
                  </a:lnTo>
                  <a:lnTo>
                    <a:pt x="599" y="694"/>
                  </a:lnTo>
                  <a:lnTo>
                    <a:pt x="593" y="708"/>
                  </a:lnTo>
                  <a:lnTo>
                    <a:pt x="583" y="718"/>
                  </a:lnTo>
                  <a:lnTo>
                    <a:pt x="577" y="731"/>
                  </a:lnTo>
                  <a:lnTo>
                    <a:pt x="559" y="741"/>
                  </a:lnTo>
                  <a:lnTo>
                    <a:pt x="545" y="737"/>
                  </a:lnTo>
                  <a:lnTo>
                    <a:pt x="537" y="739"/>
                  </a:lnTo>
                  <a:lnTo>
                    <a:pt x="525" y="731"/>
                  </a:lnTo>
                  <a:lnTo>
                    <a:pt x="515" y="731"/>
                  </a:lnTo>
                  <a:lnTo>
                    <a:pt x="507" y="723"/>
                  </a:lnTo>
                  <a:lnTo>
                    <a:pt x="507" y="708"/>
                  </a:lnTo>
                  <a:lnTo>
                    <a:pt x="503" y="729"/>
                  </a:lnTo>
                  <a:lnTo>
                    <a:pt x="509" y="737"/>
                  </a:lnTo>
                  <a:lnTo>
                    <a:pt x="519" y="741"/>
                  </a:lnTo>
                  <a:lnTo>
                    <a:pt x="525" y="749"/>
                  </a:lnTo>
                  <a:lnTo>
                    <a:pt x="523" y="761"/>
                  </a:lnTo>
                  <a:lnTo>
                    <a:pt x="533" y="765"/>
                  </a:lnTo>
                  <a:lnTo>
                    <a:pt x="533" y="773"/>
                  </a:lnTo>
                  <a:lnTo>
                    <a:pt x="519" y="791"/>
                  </a:lnTo>
                  <a:lnTo>
                    <a:pt x="519" y="795"/>
                  </a:lnTo>
                  <a:lnTo>
                    <a:pt x="497" y="805"/>
                  </a:lnTo>
                  <a:lnTo>
                    <a:pt x="469" y="809"/>
                  </a:lnTo>
                  <a:lnTo>
                    <a:pt x="451" y="809"/>
                  </a:lnTo>
                  <a:lnTo>
                    <a:pt x="447" y="825"/>
                  </a:lnTo>
                  <a:lnTo>
                    <a:pt x="447" y="845"/>
                  </a:lnTo>
                  <a:lnTo>
                    <a:pt x="435" y="849"/>
                  </a:lnTo>
                  <a:lnTo>
                    <a:pt x="425" y="849"/>
                  </a:lnTo>
                  <a:lnTo>
                    <a:pt x="407" y="841"/>
                  </a:lnTo>
                  <a:lnTo>
                    <a:pt x="403" y="847"/>
                  </a:lnTo>
                  <a:lnTo>
                    <a:pt x="405" y="865"/>
                  </a:lnTo>
                  <a:lnTo>
                    <a:pt x="413" y="869"/>
                  </a:lnTo>
                  <a:lnTo>
                    <a:pt x="425" y="865"/>
                  </a:lnTo>
                  <a:lnTo>
                    <a:pt x="427" y="877"/>
                  </a:lnTo>
                  <a:lnTo>
                    <a:pt x="419" y="881"/>
                  </a:lnTo>
                  <a:lnTo>
                    <a:pt x="415" y="873"/>
                  </a:lnTo>
                  <a:lnTo>
                    <a:pt x="405" y="879"/>
                  </a:lnTo>
                  <a:lnTo>
                    <a:pt x="415" y="881"/>
                  </a:lnTo>
                  <a:lnTo>
                    <a:pt x="401" y="895"/>
                  </a:lnTo>
                  <a:lnTo>
                    <a:pt x="403" y="907"/>
                  </a:lnTo>
                  <a:lnTo>
                    <a:pt x="395" y="915"/>
                  </a:lnTo>
                  <a:lnTo>
                    <a:pt x="397" y="921"/>
                  </a:lnTo>
                  <a:lnTo>
                    <a:pt x="389" y="919"/>
                  </a:lnTo>
                  <a:lnTo>
                    <a:pt x="377" y="925"/>
                  </a:lnTo>
                  <a:lnTo>
                    <a:pt x="371" y="931"/>
                  </a:lnTo>
                  <a:lnTo>
                    <a:pt x="367" y="941"/>
                  </a:lnTo>
                  <a:lnTo>
                    <a:pt x="369" y="949"/>
                  </a:lnTo>
                  <a:lnTo>
                    <a:pt x="379" y="957"/>
                  </a:lnTo>
                  <a:lnTo>
                    <a:pt x="391" y="959"/>
                  </a:lnTo>
                  <a:lnTo>
                    <a:pt x="395" y="967"/>
                  </a:lnTo>
                  <a:lnTo>
                    <a:pt x="391" y="977"/>
                  </a:lnTo>
                  <a:lnTo>
                    <a:pt x="367" y="997"/>
                  </a:lnTo>
                  <a:lnTo>
                    <a:pt x="363" y="1015"/>
                  </a:lnTo>
                  <a:lnTo>
                    <a:pt x="347" y="1023"/>
                  </a:lnTo>
                  <a:lnTo>
                    <a:pt x="343" y="1035"/>
                  </a:lnTo>
                  <a:lnTo>
                    <a:pt x="347" y="1049"/>
                  </a:lnTo>
                  <a:lnTo>
                    <a:pt x="355" y="1061"/>
                  </a:lnTo>
                  <a:lnTo>
                    <a:pt x="339" y="1061"/>
                  </a:lnTo>
                  <a:lnTo>
                    <a:pt x="319" y="1071"/>
                  </a:lnTo>
                  <a:lnTo>
                    <a:pt x="315" y="1093"/>
                  </a:lnTo>
                  <a:lnTo>
                    <a:pt x="305" y="1093"/>
                  </a:lnTo>
                  <a:lnTo>
                    <a:pt x="295" y="1089"/>
                  </a:lnTo>
                  <a:lnTo>
                    <a:pt x="295" y="1081"/>
                  </a:lnTo>
                  <a:lnTo>
                    <a:pt x="309" y="1079"/>
                  </a:lnTo>
                  <a:lnTo>
                    <a:pt x="313" y="1073"/>
                  </a:lnTo>
                  <a:lnTo>
                    <a:pt x="293" y="1081"/>
                  </a:lnTo>
                  <a:lnTo>
                    <a:pt x="295" y="1087"/>
                  </a:lnTo>
                  <a:lnTo>
                    <a:pt x="281" y="1081"/>
                  </a:lnTo>
                  <a:lnTo>
                    <a:pt x="289" y="1073"/>
                  </a:lnTo>
                  <a:lnTo>
                    <a:pt x="307" y="1067"/>
                  </a:lnTo>
                  <a:lnTo>
                    <a:pt x="295" y="1067"/>
                  </a:lnTo>
                  <a:lnTo>
                    <a:pt x="277" y="1079"/>
                  </a:lnTo>
                  <a:lnTo>
                    <a:pt x="271" y="1077"/>
                  </a:lnTo>
                  <a:lnTo>
                    <a:pt x="275" y="1071"/>
                  </a:lnTo>
                  <a:lnTo>
                    <a:pt x="267" y="1071"/>
                  </a:lnTo>
                  <a:lnTo>
                    <a:pt x="269" y="1061"/>
                  </a:lnTo>
                  <a:lnTo>
                    <a:pt x="277" y="1063"/>
                  </a:lnTo>
                  <a:lnTo>
                    <a:pt x="263" y="1053"/>
                  </a:lnTo>
                  <a:lnTo>
                    <a:pt x="271" y="1049"/>
                  </a:lnTo>
                  <a:lnTo>
                    <a:pt x="271" y="1041"/>
                  </a:lnTo>
                  <a:lnTo>
                    <a:pt x="263" y="1041"/>
                  </a:lnTo>
                  <a:lnTo>
                    <a:pt x="249" y="1049"/>
                  </a:lnTo>
                  <a:lnTo>
                    <a:pt x="255" y="1037"/>
                  </a:lnTo>
                  <a:lnTo>
                    <a:pt x="253" y="1029"/>
                  </a:lnTo>
                  <a:lnTo>
                    <a:pt x="265" y="1033"/>
                  </a:lnTo>
                  <a:lnTo>
                    <a:pt x="257" y="1025"/>
                  </a:lnTo>
                  <a:lnTo>
                    <a:pt x="265" y="1025"/>
                  </a:lnTo>
                  <a:lnTo>
                    <a:pt x="259" y="1021"/>
                  </a:lnTo>
                  <a:lnTo>
                    <a:pt x="265" y="1017"/>
                  </a:lnTo>
                  <a:lnTo>
                    <a:pt x="263" y="1007"/>
                  </a:lnTo>
                  <a:lnTo>
                    <a:pt x="263" y="1013"/>
                  </a:lnTo>
                  <a:lnTo>
                    <a:pt x="247" y="1031"/>
                  </a:lnTo>
                  <a:lnTo>
                    <a:pt x="249" y="1019"/>
                  </a:lnTo>
                  <a:lnTo>
                    <a:pt x="253" y="1013"/>
                  </a:lnTo>
                  <a:lnTo>
                    <a:pt x="245" y="1009"/>
                  </a:lnTo>
                  <a:lnTo>
                    <a:pt x="249" y="1001"/>
                  </a:lnTo>
                  <a:lnTo>
                    <a:pt x="255" y="1001"/>
                  </a:lnTo>
                  <a:lnTo>
                    <a:pt x="253" y="993"/>
                  </a:lnTo>
                  <a:lnTo>
                    <a:pt x="261" y="991"/>
                  </a:lnTo>
                  <a:lnTo>
                    <a:pt x="263" y="1005"/>
                  </a:lnTo>
                  <a:lnTo>
                    <a:pt x="263" y="989"/>
                  </a:lnTo>
                  <a:lnTo>
                    <a:pt x="255" y="973"/>
                  </a:lnTo>
                  <a:lnTo>
                    <a:pt x="267" y="957"/>
                  </a:lnTo>
                  <a:lnTo>
                    <a:pt x="253" y="951"/>
                  </a:lnTo>
                  <a:lnTo>
                    <a:pt x="245" y="957"/>
                  </a:lnTo>
                  <a:lnTo>
                    <a:pt x="243" y="951"/>
                  </a:lnTo>
                  <a:lnTo>
                    <a:pt x="255" y="941"/>
                  </a:lnTo>
                  <a:lnTo>
                    <a:pt x="253" y="937"/>
                  </a:lnTo>
                  <a:lnTo>
                    <a:pt x="265" y="923"/>
                  </a:lnTo>
                  <a:lnTo>
                    <a:pt x="265" y="931"/>
                  </a:lnTo>
                  <a:lnTo>
                    <a:pt x="277" y="929"/>
                  </a:lnTo>
                  <a:lnTo>
                    <a:pt x="281" y="919"/>
                  </a:lnTo>
                  <a:lnTo>
                    <a:pt x="277" y="913"/>
                  </a:lnTo>
                  <a:lnTo>
                    <a:pt x="283" y="905"/>
                  </a:lnTo>
                  <a:lnTo>
                    <a:pt x="265" y="905"/>
                  </a:lnTo>
                  <a:lnTo>
                    <a:pt x="267" y="899"/>
                  </a:lnTo>
                  <a:lnTo>
                    <a:pt x="283" y="899"/>
                  </a:lnTo>
                  <a:lnTo>
                    <a:pt x="283" y="891"/>
                  </a:lnTo>
                  <a:lnTo>
                    <a:pt x="289" y="883"/>
                  </a:lnTo>
                  <a:lnTo>
                    <a:pt x="285" y="877"/>
                  </a:lnTo>
                  <a:lnTo>
                    <a:pt x="291" y="865"/>
                  </a:lnTo>
                  <a:lnTo>
                    <a:pt x="285" y="855"/>
                  </a:lnTo>
                  <a:lnTo>
                    <a:pt x="283" y="859"/>
                  </a:lnTo>
                  <a:lnTo>
                    <a:pt x="273" y="859"/>
                  </a:lnTo>
                  <a:lnTo>
                    <a:pt x="271" y="845"/>
                  </a:lnTo>
                  <a:lnTo>
                    <a:pt x="273" y="829"/>
                  </a:lnTo>
                  <a:lnTo>
                    <a:pt x="281" y="819"/>
                  </a:lnTo>
                  <a:lnTo>
                    <a:pt x="277" y="801"/>
                  </a:lnTo>
                  <a:lnTo>
                    <a:pt x="269" y="799"/>
                  </a:lnTo>
                  <a:lnTo>
                    <a:pt x="277" y="795"/>
                  </a:lnTo>
                  <a:lnTo>
                    <a:pt x="275" y="781"/>
                  </a:lnTo>
                  <a:lnTo>
                    <a:pt x="281" y="777"/>
                  </a:lnTo>
                  <a:lnTo>
                    <a:pt x="289" y="751"/>
                  </a:lnTo>
                  <a:lnTo>
                    <a:pt x="297" y="743"/>
                  </a:lnTo>
                  <a:lnTo>
                    <a:pt x="299" y="727"/>
                  </a:lnTo>
                  <a:lnTo>
                    <a:pt x="305" y="716"/>
                  </a:lnTo>
                  <a:lnTo>
                    <a:pt x="309" y="696"/>
                  </a:lnTo>
                  <a:lnTo>
                    <a:pt x="305" y="676"/>
                  </a:lnTo>
                  <a:lnTo>
                    <a:pt x="305" y="660"/>
                  </a:lnTo>
                  <a:lnTo>
                    <a:pt x="311" y="654"/>
                  </a:lnTo>
                  <a:lnTo>
                    <a:pt x="307" y="638"/>
                  </a:lnTo>
                  <a:lnTo>
                    <a:pt x="317" y="616"/>
                  </a:lnTo>
                  <a:lnTo>
                    <a:pt x="323" y="580"/>
                  </a:lnTo>
                  <a:lnTo>
                    <a:pt x="321" y="570"/>
                  </a:lnTo>
                  <a:lnTo>
                    <a:pt x="323" y="554"/>
                  </a:lnTo>
                  <a:lnTo>
                    <a:pt x="321" y="544"/>
                  </a:lnTo>
                  <a:lnTo>
                    <a:pt x="325" y="540"/>
                  </a:lnTo>
                  <a:lnTo>
                    <a:pt x="329" y="518"/>
                  </a:lnTo>
                  <a:lnTo>
                    <a:pt x="327" y="508"/>
                  </a:lnTo>
                  <a:lnTo>
                    <a:pt x="329" y="496"/>
                  </a:lnTo>
                  <a:lnTo>
                    <a:pt x="325" y="476"/>
                  </a:lnTo>
                  <a:lnTo>
                    <a:pt x="325" y="470"/>
                  </a:lnTo>
                  <a:lnTo>
                    <a:pt x="309" y="458"/>
                  </a:lnTo>
                  <a:lnTo>
                    <a:pt x="307" y="452"/>
                  </a:lnTo>
                  <a:lnTo>
                    <a:pt x="295" y="444"/>
                  </a:lnTo>
                  <a:lnTo>
                    <a:pt x="273" y="436"/>
                  </a:lnTo>
                  <a:lnTo>
                    <a:pt x="251" y="422"/>
                  </a:lnTo>
                  <a:lnTo>
                    <a:pt x="241" y="412"/>
                  </a:lnTo>
                  <a:lnTo>
                    <a:pt x="233" y="400"/>
                  </a:lnTo>
                  <a:lnTo>
                    <a:pt x="235" y="392"/>
                  </a:lnTo>
                  <a:lnTo>
                    <a:pt x="221" y="372"/>
                  </a:lnTo>
                  <a:lnTo>
                    <a:pt x="221" y="368"/>
                  </a:lnTo>
                  <a:lnTo>
                    <a:pt x="213" y="360"/>
                  </a:lnTo>
                  <a:lnTo>
                    <a:pt x="193" y="314"/>
                  </a:lnTo>
                  <a:lnTo>
                    <a:pt x="187" y="306"/>
                  </a:lnTo>
                  <a:lnTo>
                    <a:pt x="179" y="292"/>
                  </a:lnTo>
                  <a:lnTo>
                    <a:pt x="167" y="284"/>
                  </a:lnTo>
                  <a:lnTo>
                    <a:pt x="161" y="278"/>
                  </a:lnTo>
                  <a:lnTo>
                    <a:pt x="165" y="274"/>
                  </a:lnTo>
                  <a:lnTo>
                    <a:pt x="161" y="268"/>
                  </a:lnTo>
                  <a:lnTo>
                    <a:pt x="159" y="252"/>
                  </a:lnTo>
                  <a:lnTo>
                    <a:pt x="167" y="244"/>
                  </a:lnTo>
                  <a:lnTo>
                    <a:pt x="179" y="238"/>
                  </a:lnTo>
                  <a:lnTo>
                    <a:pt x="183" y="228"/>
                  </a:lnTo>
                  <a:lnTo>
                    <a:pt x="177" y="234"/>
                  </a:lnTo>
                  <a:lnTo>
                    <a:pt x="175" y="230"/>
                  </a:lnTo>
                  <a:lnTo>
                    <a:pt x="165" y="224"/>
                  </a:lnTo>
                  <a:lnTo>
                    <a:pt x="167" y="220"/>
                  </a:lnTo>
                  <a:lnTo>
                    <a:pt x="165" y="204"/>
                  </a:lnTo>
                  <a:lnTo>
                    <a:pt x="169" y="202"/>
                  </a:lnTo>
                  <a:lnTo>
                    <a:pt x="171" y="196"/>
                  </a:lnTo>
                  <a:lnTo>
                    <a:pt x="177" y="188"/>
                  </a:lnTo>
                  <a:lnTo>
                    <a:pt x="177" y="176"/>
                  </a:lnTo>
                  <a:lnTo>
                    <a:pt x="193" y="172"/>
                  </a:lnTo>
                  <a:lnTo>
                    <a:pt x="193" y="164"/>
                  </a:lnTo>
                  <a:lnTo>
                    <a:pt x="201" y="162"/>
                  </a:lnTo>
                  <a:lnTo>
                    <a:pt x="197" y="156"/>
                  </a:lnTo>
                  <a:lnTo>
                    <a:pt x="203" y="148"/>
                  </a:lnTo>
                  <a:lnTo>
                    <a:pt x="213" y="150"/>
                  </a:lnTo>
                  <a:lnTo>
                    <a:pt x="213" y="144"/>
                  </a:lnTo>
                  <a:lnTo>
                    <a:pt x="221" y="132"/>
                  </a:lnTo>
                  <a:lnTo>
                    <a:pt x="215" y="126"/>
                  </a:lnTo>
                  <a:lnTo>
                    <a:pt x="219" y="120"/>
                  </a:lnTo>
                  <a:lnTo>
                    <a:pt x="217" y="106"/>
                  </a:lnTo>
                  <a:lnTo>
                    <a:pt x="221" y="102"/>
                  </a:lnTo>
                  <a:lnTo>
                    <a:pt x="217" y="96"/>
                  </a:lnTo>
                  <a:lnTo>
                    <a:pt x="219" y="90"/>
                  </a:lnTo>
                  <a:lnTo>
                    <a:pt x="211" y="80"/>
                  </a:lnTo>
                  <a:close/>
                  <a:moveTo>
                    <a:pt x="333" y="1115"/>
                  </a:moveTo>
                  <a:lnTo>
                    <a:pt x="325" y="1115"/>
                  </a:lnTo>
                  <a:lnTo>
                    <a:pt x="317" y="1119"/>
                  </a:lnTo>
                  <a:lnTo>
                    <a:pt x="309" y="1111"/>
                  </a:lnTo>
                  <a:lnTo>
                    <a:pt x="301" y="1113"/>
                  </a:lnTo>
                  <a:lnTo>
                    <a:pt x="299" y="1107"/>
                  </a:lnTo>
                  <a:lnTo>
                    <a:pt x="315" y="1107"/>
                  </a:lnTo>
                  <a:lnTo>
                    <a:pt x="303" y="1097"/>
                  </a:lnTo>
                  <a:lnTo>
                    <a:pt x="301" y="1105"/>
                  </a:lnTo>
                  <a:lnTo>
                    <a:pt x="297" y="1095"/>
                  </a:lnTo>
                  <a:lnTo>
                    <a:pt x="301" y="1095"/>
                  </a:lnTo>
                  <a:lnTo>
                    <a:pt x="311" y="1101"/>
                  </a:lnTo>
                  <a:lnTo>
                    <a:pt x="317" y="1099"/>
                  </a:lnTo>
                  <a:lnTo>
                    <a:pt x="317" y="1093"/>
                  </a:lnTo>
                  <a:lnTo>
                    <a:pt x="323" y="1089"/>
                  </a:lnTo>
                  <a:lnTo>
                    <a:pt x="327" y="1101"/>
                  </a:lnTo>
                  <a:lnTo>
                    <a:pt x="345" y="1105"/>
                  </a:lnTo>
                  <a:lnTo>
                    <a:pt x="329" y="1099"/>
                  </a:lnTo>
                  <a:lnTo>
                    <a:pt x="327" y="1093"/>
                  </a:lnTo>
                  <a:lnTo>
                    <a:pt x="341" y="1087"/>
                  </a:lnTo>
                  <a:lnTo>
                    <a:pt x="341" y="1083"/>
                  </a:lnTo>
                  <a:lnTo>
                    <a:pt x="327" y="1085"/>
                  </a:lnTo>
                  <a:lnTo>
                    <a:pt x="323" y="1077"/>
                  </a:lnTo>
                  <a:lnTo>
                    <a:pt x="333" y="1071"/>
                  </a:lnTo>
                  <a:lnTo>
                    <a:pt x="339" y="1065"/>
                  </a:lnTo>
                  <a:lnTo>
                    <a:pt x="343" y="1069"/>
                  </a:lnTo>
                  <a:lnTo>
                    <a:pt x="349" y="1067"/>
                  </a:lnTo>
                  <a:lnTo>
                    <a:pt x="357" y="1075"/>
                  </a:lnTo>
                  <a:lnTo>
                    <a:pt x="353" y="1083"/>
                  </a:lnTo>
                  <a:lnTo>
                    <a:pt x="371" y="1097"/>
                  </a:lnTo>
                  <a:lnTo>
                    <a:pt x="393" y="1111"/>
                  </a:lnTo>
                  <a:lnTo>
                    <a:pt x="403" y="1111"/>
                  </a:lnTo>
                  <a:lnTo>
                    <a:pt x="411" y="1117"/>
                  </a:lnTo>
                  <a:lnTo>
                    <a:pt x="391" y="1117"/>
                  </a:lnTo>
                  <a:lnTo>
                    <a:pt x="381" y="1125"/>
                  </a:lnTo>
                  <a:lnTo>
                    <a:pt x="383" y="1119"/>
                  </a:lnTo>
                  <a:lnTo>
                    <a:pt x="375" y="1117"/>
                  </a:lnTo>
                  <a:lnTo>
                    <a:pt x="357" y="1113"/>
                  </a:lnTo>
                  <a:lnTo>
                    <a:pt x="347" y="1117"/>
                  </a:lnTo>
                  <a:lnTo>
                    <a:pt x="353" y="1117"/>
                  </a:lnTo>
                  <a:lnTo>
                    <a:pt x="351" y="1121"/>
                  </a:lnTo>
                  <a:lnTo>
                    <a:pt x="357" y="1129"/>
                  </a:lnTo>
                  <a:lnTo>
                    <a:pt x="345" y="1127"/>
                  </a:lnTo>
                  <a:lnTo>
                    <a:pt x="349" y="1121"/>
                  </a:lnTo>
                  <a:lnTo>
                    <a:pt x="333" y="1127"/>
                  </a:lnTo>
                  <a:lnTo>
                    <a:pt x="331" y="1119"/>
                  </a:lnTo>
                  <a:lnTo>
                    <a:pt x="333" y="1115"/>
                  </a:lnTo>
                  <a:close/>
                </a:path>
              </a:pathLst>
            </a:custGeom>
            <a:solidFill>
              <a:srgbClr val="F5B90F"/>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9" name="TextBox 8">
            <a:extLst>
              <a:ext uri="{FF2B5EF4-FFF2-40B4-BE49-F238E27FC236}">
                <a16:creationId xmlns:a16="http://schemas.microsoft.com/office/drawing/2014/main" id="{92A9B23D-E6CA-464A-8A47-BB7B627AF84E}"/>
              </a:ext>
            </a:extLst>
          </p:cNvPr>
          <p:cNvSpPr txBox="1"/>
          <p:nvPr/>
        </p:nvSpPr>
        <p:spPr>
          <a:xfrm>
            <a:off x="2694740" y="1858357"/>
            <a:ext cx="1671611"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Springer Nature</a:t>
            </a:r>
          </a:p>
        </p:txBody>
      </p:sp>
      <p:sp>
        <p:nvSpPr>
          <p:cNvPr id="10" name="TextBox 9">
            <a:extLst>
              <a:ext uri="{FF2B5EF4-FFF2-40B4-BE49-F238E27FC236}">
                <a16:creationId xmlns:a16="http://schemas.microsoft.com/office/drawing/2014/main" id="{4C548385-A3CA-4B39-A4FE-C5A49B33C46F}"/>
              </a:ext>
            </a:extLst>
          </p:cNvPr>
          <p:cNvSpPr txBox="1"/>
          <p:nvPr/>
        </p:nvSpPr>
        <p:spPr>
          <a:xfrm>
            <a:off x="3036479" y="2457072"/>
            <a:ext cx="906467"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Elsevier</a:t>
            </a:r>
          </a:p>
        </p:txBody>
      </p:sp>
      <p:sp>
        <p:nvSpPr>
          <p:cNvPr id="11" name="TextBox 10">
            <a:extLst>
              <a:ext uri="{FF2B5EF4-FFF2-40B4-BE49-F238E27FC236}">
                <a16:creationId xmlns:a16="http://schemas.microsoft.com/office/drawing/2014/main" id="{89543EB3-E1B3-46D6-93AD-B23499750774}"/>
              </a:ext>
            </a:extLst>
          </p:cNvPr>
          <p:cNvSpPr txBox="1"/>
          <p:nvPr/>
        </p:nvSpPr>
        <p:spPr>
          <a:xfrm>
            <a:off x="-39533" y="1922654"/>
            <a:ext cx="1641475"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Wiley Blackwell</a:t>
            </a:r>
          </a:p>
        </p:txBody>
      </p:sp>
      <p:sp>
        <p:nvSpPr>
          <p:cNvPr id="12" name="TextBox 11">
            <a:extLst>
              <a:ext uri="{FF2B5EF4-FFF2-40B4-BE49-F238E27FC236}">
                <a16:creationId xmlns:a16="http://schemas.microsoft.com/office/drawing/2014/main" id="{D08B134C-B804-4E03-9C52-000CDCAABA01}"/>
              </a:ext>
            </a:extLst>
          </p:cNvPr>
          <p:cNvSpPr txBox="1"/>
          <p:nvPr/>
        </p:nvSpPr>
        <p:spPr>
          <a:xfrm>
            <a:off x="5835371" y="1433035"/>
            <a:ext cx="1661224"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Taylor &amp; Francis</a:t>
            </a:r>
          </a:p>
        </p:txBody>
      </p:sp>
      <p:sp>
        <p:nvSpPr>
          <p:cNvPr id="13" name="TextBox 12">
            <a:extLst>
              <a:ext uri="{FF2B5EF4-FFF2-40B4-BE49-F238E27FC236}">
                <a16:creationId xmlns:a16="http://schemas.microsoft.com/office/drawing/2014/main" id="{CFC4228F-0DE0-4E5F-9FFF-8CEAA8F634C4}"/>
              </a:ext>
            </a:extLst>
          </p:cNvPr>
          <p:cNvSpPr txBox="1"/>
          <p:nvPr/>
        </p:nvSpPr>
        <p:spPr>
          <a:xfrm>
            <a:off x="6573466" y="2597805"/>
            <a:ext cx="1617174"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Wolters Kluwer</a:t>
            </a:r>
          </a:p>
        </p:txBody>
      </p:sp>
      <p:sp>
        <p:nvSpPr>
          <p:cNvPr id="14" name="TextBox 13">
            <a:extLst>
              <a:ext uri="{FF2B5EF4-FFF2-40B4-BE49-F238E27FC236}">
                <a16:creationId xmlns:a16="http://schemas.microsoft.com/office/drawing/2014/main" id="{25A3A2B2-E4CD-4F48-BC6A-5828E21580CC}"/>
              </a:ext>
            </a:extLst>
          </p:cNvPr>
          <p:cNvSpPr txBox="1"/>
          <p:nvPr/>
        </p:nvSpPr>
        <p:spPr>
          <a:xfrm>
            <a:off x="1010744" y="2276584"/>
            <a:ext cx="1639873"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Sage Publishing</a:t>
            </a:r>
          </a:p>
        </p:txBody>
      </p:sp>
      <p:sp>
        <p:nvSpPr>
          <p:cNvPr id="15" name="TextBox 14">
            <a:extLst>
              <a:ext uri="{FF2B5EF4-FFF2-40B4-BE49-F238E27FC236}">
                <a16:creationId xmlns:a16="http://schemas.microsoft.com/office/drawing/2014/main" id="{828F225A-F1C1-49FB-92B7-181568818E0A}"/>
              </a:ext>
            </a:extLst>
          </p:cNvPr>
          <p:cNvSpPr txBox="1"/>
          <p:nvPr/>
        </p:nvSpPr>
        <p:spPr>
          <a:xfrm>
            <a:off x="5402452" y="2903438"/>
            <a:ext cx="1165960"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a:t>DeGruyter</a:t>
            </a:r>
            <a:endParaRPr lang="en-GB" dirty="0"/>
          </a:p>
        </p:txBody>
      </p:sp>
      <p:sp>
        <p:nvSpPr>
          <p:cNvPr id="16" name="TextBox 15">
            <a:extLst>
              <a:ext uri="{FF2B5EF4-FFF2-40B4-BE49-F238E27FC236}">
                <a16:creationId xmlns:a16="http://schemas.microsoft.com/office/drawing/2014/main" id="{234D48AC-16D7-4E72-BD56-FE2AD70626FC}"/>
              </a:ext>
            </a:extLst>
          </p:cNvPr>
          <p:cNvSpPr txBox="1"/>
          <p:nvPr/>
        </p:nvSpPr>
        <p:spPr>
          <a:xfrm>
            <a:off x="4306709" y="2107320"/>
            <a:ext cx="2357377"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Oxford University Press</a:t>
            </a:r>
          </a:p>
        </p:txBody>
      </p:sp>
      <p:sp>
        <p:nvSpPr>
          <p:cNvPr id="17" name="TextBox 16">
            <a:extLst>
              <a:ext uri="{FF2B5EF4-FFF2-40B4-BE49-F238E27FC236}">
                <a16:creationId xmlns:a16="http://schemas.microsoft.com/office/drawing/2014/main" id="{8E55385B-D5C2-4DD7-9610-5A1AE80BF745}"/>
              </a:ext>
            </a:extLst>
          </p:cNvPr>
          <p:cNvSpPr txBox="1"/>
          <p:nvPr/>
        </p:nvSpPr>
        <p:spPr>
          <a:xfrm>
            <a:off x="3981656" y="2513816"/>
            <a:ext cx="2782172"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Cambridge University Press</a:t>
            </a:r>
          </a:p>
        </p:txBody>
      </p:sp>
      <p:sp>
        <p:nvSpPr>
          <p:cNvPr id="18" name="TextBox 17">
            <a:extLst>
              <a:ext uri="{FF2B5EF4-FFF2-40B4-BE49-F238E27FC236}">
                <a16:creationId xmlns:a16="http://schemas.microsoft.com/office/drawing/2014/main" id="{5BF58024-48EE-4E7E-A51D-D1D6F7121321}"/>
              </a:ext>
            </a:extLst>
          </p:cNvPr>
          <p:cNvSpPr txBox="1"/>
          <p:nvPr/>
        </p:nvSpPr>
        <p:spPr>
          <a:xfrm>
            <a:off x="4877778" y="1423951"/>
            <a:ext cx="957378"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Emerald</a:t>
            </a:r>
          </a:p>
        </p:txBody>
      </p:sp>
      <p:sp>
        <p:nvSpPr>
          <p:cNvPr id="19" name="TextBox 18">
            <a:extLst>
              <a:ext uri="{FF2B5EF4-FFF2-40B4-BE49-F238E27FC236}">
                <a16:creationId xmlns:a16="http://schemas.microsoft.com/office/drawing/2014/main" id="{5CFF9290-4C3B-4DB4-AE09-0DCA21CCEFE3}"/>
              </a:ext>
            </a:extLst>
          </p:cNvPr>
          <p:cNvSpPr txBox="1"/>
          <p:nvPr/>
        </p:nvSpPr>
        <p:spPr>
          <a:xfrm>
            <a:off x="6331134" y="2963920"/>
            <a:ext cx="952505"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err="1"/>
              <a:t>Hindawi</a:t>
            </a:r>
            <a:endParaRPr lang="en-GB" dirty="0"/>
          </a:p>
        </p:txBody>
      </p:sp>
      <p:sp>
        <p:nvSpPr>
          <p:cNvPr id="20" name="TextBox 19">
            <a:extLst>
              <a:ext uri="{FF2B5EF4-FFF2-40B4-BE49-F238E27FC236}">
                <a16:creationId xmlns:a16="http://schemas.microsoft.com/office/drawing/2014/main" id="{5DC60F1B-0FC3-466A-9ACD-6CF355840B0D}"/>
              </a:ext>
            </a:extLst>
          </p:cNvPr>
          <p:cNvSpPr txBox="1"/>
          <p:nvPr/>
        </p:nvSpPr>
        <p:spPr>
          <a:xfrm>
            <a:off x="4694436" y="2862687"/>
            <a:ext cx="548548"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Brill</a:t>
            </a:r>
          </a:p>
        </p:txBody>
      </p:sp>
      <p:sp>
        <p:nvSpPr>
          <p:cNvPr id="21" name="TextBox 20">
            <a:extLst>
              <a:ext uri="{FF2B5EF4-FFF2-40B4-BE49-F238E27FC236}">
                <a16:creationId xmlns:a16="http://schemas.microsoft.com/office/drawing/2014/main" id="{5B405D12-F412-4F71-AE0E-07714191C6AB}"/>
              </a:ext>
            </a:extLst>
          </p:cNvPr>
          <p:cNvSpPr txBox="1"/>
          <p:nvPr/>
        </p:nvSpPr>
        <p:spPr>
          <a:xfrm>
            <a:off x="4542046" y="1076813"/>
            <a:ext cx="700833"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MDPI</a:t>
            </a:r>
          </a:p>
        </p:txBody>
      </p:sp>
      <p:sp>
        <p:nvSpPr>
          <p:cNvPr id="22" name="TextBox 21">
            <a:extLst>
              <a:ext uri="{FF2B5EF4-FFF2-40B4-BE49-F238E27FC236}">
                <a16:creationId xmlns:a16="http://schemas.microsoft.com/office/drawing/2014/main" id="{BE010DF8-1262-4473-9450-68B723A619FC}"/>
              </a:ext>
            </a:extLst>
          </p:cNvPr>
          <p:cNvSpPr txBox="1"/>
          <p:nvPr/>
        </p:nvSpPr>
        <p:spPr>
          <a:xfrm>
            <a:off x="7578473" y="1313331"/>
            <a:ext cx="886781"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err="1"/>
              <a:t>Thieme</a:t>
            </a:r>
            <a:endParaRPr lang="en-GB" dirty="0"/>
          </a:p>
        </p:txBody>
      </p:sp>
      <p:sp>
        <p:nvSpPr>
          <p:cNvPr id="23" name="TextBox 22">
            <a:extLst>
              <a:ext uri="{FF2B5EF4-FFF2-40B4-BE49-F238E27FC236}">
                <a16:creationId xmlns:a16="http://schemas.microsoft.com/office/drawing/2014/main" id="{6FA48336-5C98-40B6-9B53-76943579E7A1}"/>
              </a:ext>
            </a:extLst>
          </p:cNvPr>
          <p:cNvSpPr txBox="1"/>
          <p:nvPr/>
        </p:nvSpPr>
        <p:spPr>
          <a:xfrm>
            <a:off x="5249752" y="1047078"/>
            <a:ext cx="1633332"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Biomed Central</a:t>
            </a:r>
          </a:p>
        </p:txBody>
      </p:sp>
      <p:sp>
        <p:nvSpPr>
          <p:cNvPr id="24" name="TextBox 23">
            <a:extLst>
              <a:ext uri="{FF2B5EF4-FFF2-40B4-BE49-F238E27FC236}">
                <a16:creationId xmlns:a16="http://schemas.microsoft.com/office/drawing/2014/main" id="{F9BD1628-9138-4C10-9047-8CB3FC89BA3D}"/>
              </a:ext>
            </a:extLst>
          </p:cNvPr>
          <p:cNvSpPr txBox="1"/>
          <p:nvPr/>
        </p:nvSpPr>
        <p:spPr>
          <a:xfrm>
            <a:off x="3377370" y="2866367"/>
            <a:ext cx="1221296"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BMJ Group</a:t>
            </a:r>
          </a:p>
        </p:txBody>
      </p:sp>
      <p:sp>
        <p:nvSpPr>
          <p:cNvPr id="25" name="TextBox 24">
            <a:extLst>
              <a:ext uri="{FF2B5EF4-FFF2-40B4-BE49-F238E27FC236}">
                <a16:creationId xmlns:a16="http://schemas.microsoft.com/office/drawing/2014/main" id="{DD1AD51D-3477-4F61-A54A-1631ED0B89EB}"/>
              </a:ext>
            </a:extLst>
          </p:cNvPr>
          <p:cNvSpPr txBox="1"/>
          <p:nvPr/>
        </p:nvSpPr>
        <p:spPr>
          <a:xfrm>
            <a:off x="7049251" y="2304508"/>
            <a:ext cx="1019638"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Frontiers</a:t>
            </a:r>
          </a:p>
        </p:txBody>
      </p:sp>
      <p:sp>
        <p:nvSpPr>
          <p:cNvPr id="26" name="TextBox 25">
            <a:extLst>
              <a:ext uri="{FF2B5EF4-FFF2-40B4-BE49-F238E27FC236}">
                <a16:creationId xmlns:a16="http://schemas.microsoft.com/office/drawing/2014/main" id="{504DD683-E603-46FA-9F8C-A4782718BCD5}"/>
              </a:ext>
            </a:extLst>
          </p:cNvPr>
          <p:cNvSpPr txBox="1"/>
          <p:nvPr/>
        </p:nvSpPr>
        <p:spPr>
          <a:xfrm>
            <a:off x="142654" y="2630513"/>
            <a:ext cx="2715552"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American Chemical Society</a:t>
            </a:r>
          </a:p>
        </p:txBody>
      </p:sp>
      <p:sp>
        <p:nvSpPr>
          <p:cNvPr id="27" name="TextBox 26">
            <a:extLst>
              <a:ext uri="{FF2B5EF4-FFF2-40B4-BE49-F238E27FC236}">
                <a16:creationId xmlns:a16="http://schemas.microsoft.com/office/drawing/2014/main" id="{4C3B79B4-DE32-47F6-9085-B5ADBA87B65F}"/>
              </a:ext>
            </a:extLst>
          </p:cNvPr>
          <p:cNvSpPr txBox="1"/>
          <p:nvPr/>
        </p:nvSpPr>
        <p:spPr>
          <a:xfrm>
            <a:off x="6565139" y="1982798"/>
            <a:ext cx="1936492"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Institute of Physics</a:t>
            </a:r>
          </a:p>
        </p:txBody>
      </p:sp>
      <p:sp>
        <p:nvSpPr>
          <p:cNvPr id="28" name="TextBox 27">
            <a:extLst>
              <a:ext uri="{FF2B5EF4-FFF2-40B4-BE49-F238E27FC236}">
                <a16:creationId xmlns:a16="http://schemas.microsoft.com/office/drawing/2014/main" id="{D19020EC-7B80-417B-B1DB-EA6A51A1650F}"/>
              </a:ext>
            </a:extLst>
          </p:cNvPr>
          <p:cNvSpPr txBox="1"/>
          <p:nvPr/>
        </p:nvSpPr>
        <p:spPr>
          <a:xfrm>
            <a:off x="452065" y="3037325"/>
            <a:ext cx="579005"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IEEE</a:t>
            </a:r>
          </a:p>
        </p:txBody>
      </p:sp>
      <p:sp>
        <p:nvSpPr>
          <p:cNvPr id="29" name="TextBox 28">
            <a:extLst>
              <a:ext uri="{FF2B5EF4-FFF2-40B4-BE49-F238E27FC236}">
                <a16:creationId xmlns:a16="http://schemas.microsoft.com/office/drawing/2014/main" id="{3701172B-8E1C-4258-B09B-27485E29409A}"/>
              </a:ext>
            </a:extLst>
          </p:cNvPr>
          <p:cNvSpPr txBox="1"/>
          <p:nvPr/>
        </p:nvSpPr>
        <p:spPr>
          <a:xfrm>
            <a:off x="4676754" y="1766458"/>
            <a:ext cx="2662075"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Royal Society of Chemistry</a:t>
            </a:r>
          </a:p>
        </p:txBody>
      </p:sp>
      <p:sp>
        <p:nvSpPr>
          <p:cNvPr id="30" name="TextBox 29">
            <a:extLst>
              <a:ext uri="{FF2B5EF4-FFF2-40B4-BE49-F238E27FC236}">
                <a16:creationId xmlns:a16="http://schemas.microsoft.com/office/drawing/2014/main" id="{40DCB369-31DE-4D59-87D1-6B58631E1E26}"/>
              </a:ext>
            </a:extLst>
          </p:cNvPr>
          <p:cNvSpPr txBox="1"/>
          <p:nvPr/>
        </p:nvSpPr>
        <p:spPr>
          <a:xfrm>
            <a:off x="309417" y="1522325"/>
            <a:ext cx="2621808"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Institute of Civil Engineers</a:t>
            </a:r>
          </a:p>
        </p:txBody>
      </p:sp>
      <p:sp>
        <p:nvSpPr>
          <p:cNvPr id="31" name="TextBox 30">
            <a:extLst>
              <a:ext uri="{FF2B5EF4-FFF2-40B4-BE49-F238E27FC236}">
                <a16:creationId xmlns:a16="http://schemas.microsoft.com/office/drawing/2014/main" id="{A0741C45-65C8-4107-8C4A-00D38481EDDA}"/>
              </a:ext>
            </a:extLst>
          </p:cNvPr>
          <p:cNvSpPr txBox="1"/>
          <p:nvPr/>
        </p:nvSpPr>
        <p:spPr>
          <a:xfrm>
            <a:off x="7063575" y="1051605"/>
            <a:ext cx="466794"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IET</a:t>
            </a:r>
          </a:p>
        </p:txBody>
      </p:sp>
      <p:sp>
        <p:nvSpPr>
          <p:cNvPr id="32" name="TextBox 31">
            <a:extLst>
              <a:ext uri="{FF2B5EF4-FFF2-40B4-BE49-F238E27FC236}">
                <a16:creationId xmlns:a16="http://schemas.microsoft.com/office/drawing/2014/main" id="{08EC151B-402B-48EC-9D84-BACC24980A51}"/>
              </a:ext>
            </a:extLst>
          </p:cNvPr>
          <p:cNvSpPr txBox="1"/>
          <p:nvPr/>
        </p:nvSpPr>
        <p:spPr>
          <a:xfrm>
            <a:off x="2459026" y="5343281"/>
            <a:ext cx="798360"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SciELO</a:t>
            </a:r>
            <a:endParaRPr lang="en-GB" dirty="0"/>
          </a:p>
        </p:txBody>
      </p:sp>
      <p:sp>
        <p:nvSpPr>
          <p:cNvPr id="33" name="TextBox 32">
            <a:extLst>
              <a:ext uri="{FF2B5EF4-FFF2-40B4-BE49-F238E27FC236}">
                <a16:creationId xmlns:a16="http://schemas.microsoft.com/office/drawing/2014/main" id="{AF63F902-180E-4A31-AD64-695596DE7780}"/>
              </a:ext>
            </a:extLst>
          </p:cNvPr>
          <p:cNvSpPr txBox="1"/>
          <p:nvPr/>
        </p:nvSpPr>
        <p:spPr>
          <a:xfrm>
            <a:off x="2271317" y="4510568"/>
            <a:ext cx="905441"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Redalyc</a:t>
            </a:r>
            <a:endParaRPr lang="en-GB" dirty="0"/>
          </a:p>
        </p:txBody>
      </p:sp>
      <p:sp>
        <p:nvSpPr>
          <p:cNvPr id="34" name="TextBox 33">
            <a:extLst>
              <a:ext uri="{FF2B5EF4-FFF2-40B4-BE49-F238E27FC236}">
                <a16:creationId xmlns:a16="http://schemas.microsoft.com/office/drawing/2014/main" id="{E1C0633B-87E1-4330-A3DB-AFFFC1A4DD13}"/>
              </a:ext>
            </a:extLst>
          </p:cNvPr>
          <p:cNvSpPr txBox="1"/>
          <p:nvPr/>
        </p:nvSpPr>
        <p:spPr>
          <a:xfrm>
            <a:off x="5665416" y="4001862"/>
            <a:ext cx="234519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African Journals Online</a:t>
            </a:r>
          </a:p>
        </p:txBody>
      </p:sp>
      <p:sp>
        <p:nvSpPr>
          <p:cNvPr id="35" name="TextBox 34">
            <a:extLst>
              <a:ext uri="{FF2B5EF4-FFF2-40B4-BE49-F238E27FC236}">
                <a16:creationId xmlns:a16="http://schemas.microsoft.com/office/drawing/2014/main" id="{DA6E7CB5-7846-43A9-A564-83789C171267}"/>
              </a:ext>
            </a:extLst>
          </p:cNvPr>
          <p:cNvSpPr txBox="1"/>
          <p:nvPr/>
        </p:nvSpPr>
        <p:spPr>
          <a:xfrm>
            <a:off x="5605872" y="4755027"/>
            <a:ext cx="2022285"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AAS Open Research</a:t>
            </a:r>
          </a:p>
        </p:txBody>
      </p:sp>
      <p:sp>
        <p:nvSpPr>
          <p:cNvPr id="36" name="TextBox 35">
            <a:extLst>
              <a:ext uri="{FF2B5EF4-FFF2-40B4-BE49-F238E27FC236}">
                <a16:creationId xmlns:a16="http://schemas.microsoft.com/office/drawing/2014/main" id="{CD0CD3ED-3E9A-4D91-9562-C3AB5FC779E9}"/>
              </a:ext>
            </a:extLst>
          </p:cNvPr>
          <p:cNvSpPr txBox="1"/>
          <p:nvPr/>
        </p:nvSpPr>
        <p:spPr>
          <a:xfrm>
            <a:off x="5796993" y="4371194"/>
            <a:ext cx="1745158"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Scientific African</a:t>
            </a:r>
          </a:p>
        </p:txBody>
      </p:sp>
      <p:sp>
        <p:nvSpPr>
          <p:cNvPr id="37" name="TextBox 36">
            <a:extLst>
              <a:ext uri="{FF2B5EF4-FFF2-40B4-BE49-F238E27FC236}">
                <a16:creationId xmlns:a16="http://schemas.microsoft.com/office/drawing/2014/main" id="{086E7500-EEE5-4688-89B0-F67DAA50F0B7}"/>
              </a:ext>
            </a:extLst>
          </p:cNvPr>
          <p:cNvSpPr txBox="1"/>
          <p:nvPr/>
        </p:nvSpPr>
        <p:spPr>
          <a:xfrm>
            <a:off x="4394997" y="4085280"/>
            <a:ext cx="113255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CODESRIA</a:t>
            </a:r>
          </a:p>
        </p:txBody>
      </p:sp>
      <p:sp>
        <p:nvSpPr>
          <p:cNvPr id="38" name="TextBox 37">
            <a:extLst>
              <a:ext uri="{FF2B5EF4-FFF2-40B4-BE49-F238E27FC236}">
                <a16:creationId xmlns:a16="http://schemas.microsoft.com/office/drawing/2014/main" id="{156C3F94-2F21-4698-80BC-31F6D80ED559}"/>
              </a:ext>
            </a:extLst>
          </p:cNvPr>
          <p:cNvSpPr txBox="1"/>
          <p:nvPr/>
        </p:nvSpPr>
        <p:spPr>
          <a:xfrm>
            <a:off x="5980527" y="5246377"/>
            <a:ext cx="736740"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AOSIS</a:t>
            </a:r>
          </a:p>
        </p:txBody>
      </p:sp>
      <p:sp>
        <p:nvSpPr>
          <p:cNvPr id="39" name="TextBox 38">
            <a:extLst>
              <a:ext uri="{FF2B5EF4-FFF2-40B4-BE49-F238E27FC236}">
                <a16:creationId xmlns:a16="http://schemas.microsoft.com/office/drawing/2014/main" id="{553A7341-CFDE-4AFA-87A9-93B3E968E71C}"/>
              </a:ext>
            </a:extLst>
          </p:cNvPr>
          <p:cNvSpPr txBox="1"/>
          <p:nvPr/>
        </p:nvSpPr>
        <p:spPr>
          <a:xfrm>
            <a:off x="4102961" y="5095239"/>
            <a:ext cx="827471"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Bioline</a:t>
            </a:r>
            <a:endParaRPr lang="en-GB" dirty="0"/>
          </a:p>
        </p:txBody>
      </p:sp>
      <p:sp>
        <p:nvSpPr>
          <p:cNvPr id="40" name="TextBox 39">
            <a:extLst>
              <a:ext uri="{FF2B5EF4-FFF2-40B4-BE49-F238E27FC236}">
                <a16:creationId xmlns:a16="http://schemas.microsoft.com/office/drawing/2014/main" id="{0D4BDDFB-BE35-4225-B388-E4A6F50832B0}"/>
              </a:ext>
            </a:extLst>
          </p:cNvPr>
          <p:cNvSpPr txBox="1"/>
          <p:nvPr/>
        </p:nvSpPr>
        <p:spPr>
          <a:xfrm>
            <a:off x="4627422" y="3255857"/>
            <a:ext cx="1464503"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AJSP (Algeria)</a:t>
            </a:r>
          </a:p>
        </p:txBody>
      </p:sp>
      <p:sp>
        <p:nvSpPr>
          <p:cNvPr id="41" name="TextBox 40">
            <a:extLst>
              <a:ext uri="{FF2B5EF4-FFF2-40B4-BE49-F238E27FC236}">
                <a16:creationId xmlns:a16="http://schemas.microsoft.com/office/drawing/2014/main" id="{25ACED36-91E9-42F5-95EF-4D3EF3F13BA8}"/>
              </a:ext>
            </a:extLst>
          </p:cNvPr>
          <p:cNvSpPr txBox="1"/>
          <p:nvPr/>
        </p:nvSpPr>
        <p:spPr>
          <a:xfrm>
            <a:off x="6121565" y="3251175"/>
            <a:ext cx="276787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Directory of Arabic Journals</a:t>
            </a:r>
          </a:p>
        </p:txBody>
      </p:sp>
      <p:sp>
        <p:nvSpPr>
          <p:cNvPr id="42" name="TextBox 41">
            <a:extLst>
              <a:ext uri="{FF2B5EF4-FFF2-40B4-BE49-F238E27FC236}">
                <a16:creationId xmlns:a16="http://schemas.microsoft.com/office/drawing/2014/main" id="{C45D0A30-5009-457C-8414-CFCC8BD8B6EC}"/>
              </a:ext>
            </a:extLst>
          </p:cNvPr>
          <p:cNvSpPr txBox="1"/>
          <p:nvPr/>
        </p:nvSpPr>
        <p:spPr>
          <a:xfrm>
            <a:off x="4567927" y="3625189"/>
            <a:ext cx="2239459"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IMIST MSJ (Morocco)</a:t>
            </a:r>
          </a:p>
        </p:txBody>
      </p:sp>
      <p:sp>
        <p:nvSpPr>
          <p:cNvPr id="43" name="TextBox 42">
            <a:extLst>
              <a:ext uri="{FF2B5EF4-FFF2-40B4-BE49-F238E27FC236}">
                <a16:creationId xmlns:a16="http://schemas.microsoft.com/office/drawing/2014/main" id="{F3E8F7D4-77F1-41EE-A4B0-DA76E903B62F}"/>
              </a:ext>
            </a:extLst>
          </p:cNvPr>
          <p:cNvSpPr txBox="1"/>
          <p:nvPr/>
        </p:nvSpPr>
        <p:spPr>
          <a:xfrm>
            <a:off x="7854607" y="4737536"/>
            <a:ext cx="139416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Sri Lanka JOL</a:t>
            </a:r>
          </a:p>
        </p:txBody>
      </p:sp>
      <p:sp>
        <p:nvSpPr>
          <p:cNvPr id="44" name="TextBox 43">
            <a:extLst>
              <a:ext uri="{FF2B5EF4-FFF2-40B4-BE49-F238E27FC236}">
                <a16:creationId xmlns:a16="http://schemas.microsoft.com/office/drawing/2014/main" id="{D66C3E17-EF60-498C-96E8-D7D4F418AD74}"/>
              </a:ext>
            </a:extLst>
          </p:cNvPr>
          <p:cNvSpPr txBox="1"/>
          <p:nvPr/>
        </p:nvSpPr>
        <p:spPr>
          <a:xfrm>
            <a:off x="8615829" y="4350829"/>
            <a:ext cx="1138453"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BanglaJOL</a:t>
            </a:r>
            <a:endParaRPr lang="en-GB" dirty="0"/>
          </a:p>
        </p:txBody>
      </p:sp>
      <p:sp>
        <p:nvSpPr>
          <p:cNvPr id="45" name="TextBox 44">
            <a:extLst>
              <a:ext uri="{FF2B5EF4-FFF2-40B4-BE49-F238E27FC236}">
                <a16:creationId xmlns:a16="http://schemas.microsoft.com/office/drawing/2014/main" id="{4842D635-F36A-4024-827D-F9EB96BEDE2C}"/>
              </a:ext>
            </a:extLst>
          </p:cNvPr>
          <p:cNvSpPr txBox="1"/>
          <p:nvPr/>
        </p:nvSpPr>
        <p:spPr>
          <a:xfrm>
            <a:off x="8077491" y="3973681"/>
            <a:ext cx="2230098"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Nepal Journals Online</a:t>
            </a:r>
          </a:p>
        </p:txBody>
      </p:sp>
      <p:sp>
        <p:nvSpPr>
          <p:cNvPr id="46" name="TextBox 45">
            <a:extLst>
              <a:ext uri="{FF2B5EF4-FFF2-40B4-BE49-F238E27FC236}">
                <a16:creationId xmlns:a16="http://schemas.microsoft.com/office/drawing/2014/main" id="{5A3D1133-B55A-457A-BE3C-3FD89A968EFC}"/>
              </a:ext>
            </a:extLst>
          </p:cNvPr>
          <p:cNvSpPr txBox="1"/>
          <p:nvPr/>
        </p:nvSpPr>
        <p:spPr>
          <a:xfrm>
            <a:off x="796594" y="3788393"/>
            <a:ext cx="962123" cy="369332"/>
          </a:xfrm>
          <a:prstGeom prst="rect">
            <a:avLst/>
          </a:prstGeom>
          <a:solidFill>
            <a:schemeClr val="accent2">
              <a:lumMod val="60000"/>
              <a:lumOff val="40000"/>
              <a:alpha val="72000"/>
            </a:schemeClr>
          </a:solidFill>
          <a:ln>
            <a:solidFill>
              <a:schemeClr val="tx1">
                <a:lumMod val="75000"/>
                <a:lumOff val="25000"/>
              </a:schemeClr>
            </a:solidFill>
          </a:ln>
        </p:spPr>
        <p:txBody>
          <a:bodyPr wrap="none" rtlCol="0">
            <a:spAutoFit/>
          </a:bodyPr>
          <a:lstStyle/>
          <a:p>
            <a:r>
              <a:rPr lang="en-GB" dirty="0"/>
              <a:t>CAMJOL</a:t>
            </a:r>
          </a:p>
        </p:txBody>
      </p:sp>
      <p:sp>
        <p:nvSpPr>
          <p:cNvPr id="47" name="TextBox 46">
            <a:extLst>
              <a:ext uri="{FF2B5EF4-FFF2-40B4-BE49-F238E27FC236}">
                <a16:creationId xmlns:a16="http://schemas.microsoft.com/office/drawing/2014/main" id="{F9A3EBC6-E46B-439C-8A2B-E660CF4C2200}"/>
              </a:ext>
            </a:extLst>
          </p:cNvPr>
          <p:cNvSpPr txBox="1"/>
          <p:nvPr/>
        </p:nvSpPr>
        <p:spPr>
          <a:xfrm>
            <a:off x="9043195" y="3200462"/>
            <a:ext cx="1287788"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PakMedNet</a:t>
            </a:r>
            <a:endParaRPr lang="en-GB" dirty="0"/>
          </a:p>
        </p:txBody>
      </p:sp>
      <p:sp>
        <p:nvSpPr>
          <p:cNvPr id="48" name="TextBox 47">
            <a:extLst>
              <a:ext uri="{FF2B5EF4-FFF2-40B4-BE49-F238E27FC236}">
                <a16:creationId xmlns:a16="http://schemas.microsoft.com/office/drawing/2014/main" id="{5D77417E-B966-4289-BAC8-C2A676D7A9E6}"/>
              </a:ext>
            </a:extLst>
          </p:cNvPr>
          <p:cNvSpPr txBox="1"/>
          <p:nvPr/>
        </p:nvSpPr>
        <p:spPr>
          <a:xfrm>
            <a:off x="9999880" y="4616541"/>
            <a:ext cx="1983235"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Garuda (Indonesia)</a:t>
            </a:r>
          </a:p>
        </p:txBody>
      </p:sp>
      <p:sp>
        <p:nvSpPr>
          <p:cNvPr id="49" name="TextBox 48">
            <a:extLst>
              <a:ext uri="{FF2B5EF4-FFF2-40B4-BE49-F238E27FC236}">
                <a16:creationId xmlns:a16="http://schemas.microsoft.com/office/drawing/2014/main" id="{91861FF4-955D-4B76-83AB-AF7596B50FB2}"/>
              </a:ext>
            </a:extLst>
          </p:cNvPr>
          <p:cNvSpPr txBox="1"/>
          <p:nvPr/>
        </p:nvSpPr>
        <p:spPr>
          <a:xfrm>
            <a:off x="9554131" y="5491758"/>
            <a:ext cx="2218877"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Philippines e-Journals</a:t>
            </a:r>
          </a:p>
        </p:txBody>
      </p:sp>
      <p:sp>
        <p:nvSpPr>
          <p:cNvPr id="50" name="TextBox 49">
            <a:extLst>
              <a:ext uri="{FF2B5EF4-FFF2-40B4-BE49-F238E27FC236}">
                <a16:creationId xmlns:a16="http://schemas.microsoft.com/office/drawing/2014/main" id="{AF5F3850-102B-4920-A79B-D94F9BD2F420}"/>
              </a:ext>
            </a:extLst>
          </p:cNvPr>
          <p:cNvSpPr txBox="1"/>
          <p:nvPr/>
        </p:nvSpPr>
        <p:spPr>
          <a:xfrm>
            <a:off x="8224280" y="2325511"/>
            <a:ext cx="909288"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Iran SID</a:t>
            </a:r>
          </a:p>
        </p:txBody>
      </p:sp>
      <p:sp>
        <p:nvSpPr>
          <p:cNvPr id="51" name="TextBox 50">
            <a:extLst>
              <a:ext uri="{FF2B5EF4-FFF2-40B4-BE49-F238E27FC236}">
                <a16:creationId xmlns:a16="http://schemas.microsoft.com/office/drawing/2014/main" id="{6EE18EC8-3B7E-4515-ACC9-108515A7AAB2}"/>
              </a:ext>
            </a:extLst>
          </p:cNvPr>
          <p:cNvSpPr txBox="1"/>
          <p:nvPr/>
        </p:nvSpPr>
        <p:spPr>
          <a:xfrm>
            <a:off x="7965247" y="3569202"/>
            <a:ext cx="2658292"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India Academy of Sciences</a:t>
            </a:r>
          </a:p>
        </p:txBody>
      </p:sp>
      <p:sp>
        <p:nvSpPr>
          <p:cNvPr id="52" name="TextBox 51">
            <a:extLst>
              <a:ext uri="{FF2B5EF4-FFF2-40B4-BE49-F238E27FC236}">
                <a16:creationId xmlns:a16="http://schemas.microsoft.com/office/drawing/2014/main" id="{11A536BA-809E-4245-A4B2-8FB94970686E}"/>
              </a:ext>
            </a:extLst>
          </p:cNvPr>
          <p:cNvSpPr txBox="1"/>
          <p:nvPr/>
        </p:nvSpPr>
        <p:spPr>
          <a:xfrm>
            <a:off x="8116544" y="2729281"/>
            <a:ext cx="920445"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IndMed</a:t>
            </a:r>
            <a:endParaRPr lang="en-GB" dirty="0"/>
          </a:p>
        </p:txBody>
      </p:sp>
      <p:sp>
        <p:nvSpPr>
          <p:cNvPr id="53" name="TextBox 52">
            <a:extLst>
              <a:ext uri="{FF2B5EF4-FFF2-40B4-BE49-F238E27FC236}">
                <a16:creationId xmlns:a16="http://schemas.microsoft.com/office/drawing/2014/main" id="{ABF69E3A-94AF-469F-9304-46F9AA06034D}"/>
              </a:ext>
            </a:extLst>
          </p:cNvPr>
          <p:cNvSpPr txBox="1"/>
          <p:nvPr/>
        </p:nvSpPr>
        <p:spPr>
          <a:xfrm>
            <a:off x="9422879" y="5086511"/>
            <a:ext cx="808235"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ThaiJO</a:t>
            </a:r>
            <a:endParaRPr lang="en-GB" dirty="0"/>
          </a:p>
        </p:txBody>
      </p:sp>
      <p:sp>
        <p:nvSpPr>
          <p:cNvPr id="54" name="TextBox 53">
            <a:extLst>
              <a:ext uri="{FF2B5EF4-FFF2-40B4-BE49-F238E27FC236}">
                <a16:creationId xmlns:a16="http://schemas.microsoft.com/office/drawing/2014/main" id="{476ED9F6-CA11-413E-B95C-6C67961439E2}"/>
              </a:ext>
            </a:extLst>
          </p:cNvPr>
          <p:cNvSpPr txBox="1"/>
          <p:nvPr/>
        </p:nvSpPr>
        <p:spPr>
          <a:xfrm>
            <a:off x="9114125" y="2776157"/>
            <a:ext cx="1741182"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Hanspub</a:t>
            </a:r>
            <a:r>
              <a:rPr lang="en-GB" dirty="0"/>
              <a:t> (China)</a:t>
            </a:r>
          </a:p>
        </p:txBody>
      </p:sp>
      <p:sp>
        <p:nvSpPr>
          <p:cNvPr id="55" name="TextBox 54">
            <a:extLst>
              <a:ext uri="{FF2B5EF4-FFF2-40B4-BE49-F238E27FC236}">
                <a16:creationId xmlns:a16="http://schemas.microsoft.com/office/drawing/2014/main" id="{1DBBE0E6-0D2C-407A-8DA8-29FC0AA6B145}"/>
              </a:ext>
            </a:extLst>
          </p:cNvPr>
          <p:cNvSpPr txBox="1"/>
          <p:nvPr/>
        </p:nvSpPr>
        <p:spPr>
          <a:xfrm>
            <a:off x="9260799" y="2408031"/>
            <a:ext cx="2550891"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China OA Journals (COAJ)</a:t>
            </a:r>
          </a:p>
        </p:txBody>
      </p:sp>
      <p:sp>
        <p:nvSpPr>
          <p:cNvPr id="56" name="TextBox 55">
            <a:extLst>
              <a:ext uri="{FF2B5EF4-FFF2-40B4-BE49-F238E27FC236}">
                <a16:creationId xmlns:a16="http://schemas.microsoft.com/office/drawing/2014/main" id="{67933B55-660E-4E26-B81C-565497C0D359}"/>
              </a:ext>
            </a:extLst>
          </p:cNvPr>
          <p:cNvSpPr txBox="1"/>
          <p:nvPr/>
        </p:nvSpPr>
        <p:spPr>
          <a:xfrm>
            <a:off x="10484739" y="3181913"/>
            <a:ext cx="157453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J-Stage (Japan)</a:t>
            </a:r>
          </a:p>
        </p:txBody>
      </p:sp>
      <p:sp>
        <p:nvSpPr>
          <p:cNvPr id="57" name="TextBox 56">
            <a:extLst>
              <a:ext uri="{FF2B5EF4-FFF2-40B4-BE49-F238E27FC236}">
                <a16:creationId xmlns:a16="http://schemas.microsoft.com/office/drawing/2014/main" id="{01D8FA6A-DD0E-4C62-9AFE-06A23E68F5D8}"/>
              </a:ext>
            </a:extLst>
          </p:cNvPr>
          <p:cNvSpPr txBox="1"/>
          <p:nvPr/>
        </p:nvSpPr>
        <p:spPr>
          <a:xfrm>
            <a:off x="10745980" y="3620507"/>
            <a:ext cx="705899"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KOAJ </a:t>
            </a:r>
          </a:p>
        </p:txBody>
      </p:sp>
      <p:sp>
        <p:nvSpPr>
          <p:cNvPr id="58" name="TextBox 57">
            <a:extLst>
              <a:ext uri="{FF2B5EF4-FFF2-40B4-BE49-F238E27FC236}">
                <a16:creationId xmlns:a16="http://schemas.microsoft.com/office/drawing/2014/main" id="{37C349AD-0366-4779-A7D2-961DFD0228AA}"/>
              </a:ext>
            </a:extLst>
          </p:cNvPr>
          <p:cNvSpPr txBox="1"/>
          <p:nvPr/>
        </p:nvSpPr>
        <p:spPr>
          <a:xfrm>
            <a:off x="10563876" y="4020183"/>
            <a:ext cx="1485535"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KoreaScience</a:t>
            </a:r>
            <a:r>
              <a:rPr lang="en-GB" dirty="0"/>
              <a:t> </a:t>
            </a:r>
          </a:p>
        </p:txBody>
      </p:sp>
      <p:sp>
        <p:nvSpPr>
          <p:cNvPr id="59" name="TextBox 58">
            <a:extLst>
              <a:ext uri="{FF2B5EF4-FFF2-40B4-BE49-F238E27FC236}">
                <a16:creationId xmlns:a16="http://schemas.microsoft.com/office/drawing/2014/main" id="{51629925-84CF-424A-A569-89809AFB8D45}"/>
              </a:ext>
            </a:extLst>
          </p:cNvPr>
          <p:cNvSpPr txBox="1"/>
          <p:nvPr/>
        </p:nvSpPr>
        <p:spPr>
          <a:xfrm>
            <a:off x="10049466" y="2037487"/>
            <a:ext cx="1394934"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MongoliaJOL</a:t>
            </a:r>
            <a:endParaRPr lang="en-GB" dirty="0"/>
          </a:p>
        </p:txBody>
      </p:sp>
      <p:sp>
        <p:nvSpPr>
          <p:cNvPr id="65" name="TextBox 64">
            <a:extLst>
              <a:ext uri="{FF2B5EF4-FFF2-40B4-BE49-F238E27FC236}">
                <a16:creationId xmlns:a16="http://schemas.microsoft.com/office/drawing/2014/main" id="{D78DC4D0-1223-495D-88EA-8FBF52A7440D}"/>
              </a:ext>
            </a:extLst>
          </p:cNvPr>
          <p:cNvSpPr txBox="1"/>
          <p:nvPr/>
        </p:nvSpPr>
        <p:spPr>
          <a:xfrm>
            <a:off x="5581677" y="5640312"/>
            <a:ext cx="1088439"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SciELO</a:t>
            </a:r>
            <a:r>
              <a:rPr lang="en-GB" dirty="0"/>
              <a:t> SA</a:t>
            </a:r>
          </a:p>
        </p:txBody>
      </p:sp>
      <p:sp>
        <p:nvSpPr>
          <p:cNvPr id="68" name="TextBox 67">
            <a:extLst>
              <a:ext uri="{FF2B5EF4-FFF2-40B4-BE49-F238E27FC236}">
                <a16:creationId xmlns:a16="http://schemas.microsoft.com/office/drawing/2014/main" id="{347D0CD7-80D4-462C-8320-7DAD7FEF8714}"/>
              </a:ext>
            </a:extLst>
          </p:cNvPr>
          <p:cNvSpPr txBox="1"/>
          <p:nvPr/>
        </p:nvSpPr>
        <p:spPr>
          <a:xfrm>
            <a:off x="1293319" y="229582"/>
            <a:ext cx="9453614" cy="523220"/>
          </a:xfrm>
          <a:prstGeom prst="rect">
            <a:avLst/>
          </a:prstGeom>
          <a:solidFill>
            <a:schemeClr val="bg1">
              <a:alpha val="66000"/>
            </a:schemeClr>
          </a:solidFill>
        </p:spPr>
        <p:txBody>
          <a:bodyPr wrap="none" rtlCol="0">
            <a:spAutoFit/>
          </a:bodyPr>
          <a:lstStyle/>
          <a:p>
            <a:r>
              <a:rPr lang="en-GB" sz="2800" dirty="0">
                <a:latin typeface="Gill Sans MT" panose="020B0502020104020203" pitchFamily="34" charset="0"/>
              </a:rPr>
              <a:t>Global sources of academic journals – publishers and platforms </a:t>
            </a:r>
          </a:p>
        </p:txBody>
      </p:sp>
      <p:sp>
        <p:nvSpPr>
          <p:cNvPr id="76" name="TextBox 75">
            <a:extLst>
              <a:ext uri="{FF2B5EF4-FFF2-40B4-BE49-F238E27FC236}">
                <a16:creationId xmlns:a16="http://schemas.microsoft.com/office/drawing/2014/main" id="{CBE220CB-B02B-41BE-AE58-5ACD025DC296}"/>
              </a:ext>
            </a:extLst>
          </p:cNvPr>
          <p:cNvSpPr txBox="1"/>
          <p:nvPr/>
        </p:nvSpPr>
        <p:spPr>
          <a:xfrm>
            <a:off x="2267680" y="3044366"/>
            <a:ext cx="758541"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F1000</a:t>
            </a:r>
          </a:p>
        </p:txBody>
      </p:sp>
      <p:sp>
        <p:nvSpPr>
          <p:cNvPr id="77" name="TextBox 76">
            <a:extLst>
              <a:ext uri="{FF2B5EF4-FFF2-40B4-BE49-F238E27FC236}">
                <a16:creationId xmlns:a16="http://schemas.microsoft.com/office/drawing/2014/main" id="{09840808-D6CD-4AA3-B2BA-B15E0B05750A}"/>
              </a:ext>
            </a:extLst>
          </p:cNvPr>
          <p:cNvSpPr txBox="1"/>
          <p:nvPr/>
        </p:nvSpPr>
        <p:spPr>
          <a:xfrm>
            <a:off x="3334522" y="3268960"/>
            <a:ext cx="1010213"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Plos</a:t>
            </a:r>
            <a:r>
              <a:rPr lang="en-GB" dirty="0"/>
              <a:t> One</a:t>
            </a:r>
          </a:p>
        </p:txBody>
      </p:sp>
      <p:sp>
        <p:nvSpPr>
          <p:cNvPr id="78" name="TextBox 77">
            <a:extLst>
              <a:ext uri="{FF2B5EF4-FFF2-40B4-BE49-F238E27FC236}">
                <a16:creationId xmlns:a16="http://schemas.microsoft.com/office/drawing/2014/main" id="{36AD1B06-8455-4690-89D9-387041B12602}"/>
              </a:ext>
            </a:extLst>
          </p:cNvPr>
          <p:cNvSpPr txBox="1"/>
          <p:nvPr/>
        </p:nvSpPr>
        <p:spPr>
          <a:xfrm>
            <a:off x="1338786" y="3055704"/>
            <a:ext cx="683392"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err="1"/>
              <a:t>PeerJ</a:t>
            </a:r>
            <a:endParaRPr lang="en-GB" dirty="0"/>
          </a:p>
        </p:txBody>
      </p:sp>
      <p:sp>
        <p:nvSpPr>
          <p:cNvPr id="79" name="TextBox 78">
            <a:extLst>
              <a:ext uri="{FF2B5EF4-FFF2-40B4-BE49-F238E27FC236}">
                <a16:creationId xmlns:a16="http://schemas.microsoft.com/office/drawing/2014/main" id="{B24C1F87-F4EE-4CD9-8866-2AEF5D11705D}"/>
              </a:ext>
            </a:extLst>
          </p:cNvPr>
          <p:cNvSpPr txBox="1"/>
          <p:nvPr/>
        </p:nvSpPr>
        <p:spPr>
          <a:xfrm>
            <a:off x="2972164" y="1432245"/>
            <a:ext cx="1807161" cy="369332"/>
          </a:xfrm>
          <a:prstGeom prst="rect">
            <a:avLst/>
          </a:prstGeom>
          <a:solidFill>
            <a:schemeClr val="accent2">
              <a:lumMod val="40000"/>
              <a:lumOff val="60000"/>
              <a:alpha val="72000"/>
            </a:schemeClr>
          </a:solidFill>
          <a:ln>
            <a:solidFill>
              <a:schemeClr val="tx1">
                <a:lumMod val="75000"/>
                <a:lumOff val="25000"/>
              </a:schemeClr>
            </a:solidFill>
          </a:ln>
        </p:spPr>
        <p:txBody>
          <a:bodyPr wrap="none" rtlCol="0">
            <a:spAutoFit/>
          </a:bodyPr>
          <a:lstStyle/>
          <a:p>
            <a:r>
              <a:rPr lang="en-GB" dirty="0"/>
              <a:t>Scientific Reports</a:t>
            </a:r>
          </a:p>
        </p:txBody>
      </p:sp>
      <p:sp>
        <p:nvSpPr>
          <p:cNvPr id="66" name="TextBox 65">
            <a:extLst>
              <a:ext uri="{FF2B5EF4-FFF2-40B4-BE49-F238E27FC236}">
                <a16:creationId xmlns:a16="http://schemas.microsoft.com/office/drawing/2014/main" id="{0BE4F1FC-9E91-85B8-C8C9-3FA01525819D}"/>
              </a:ext>
            </a:extLst>
          </p:cNvPr>
          <p:cNvSpPr txBox="1"/>
          <p:nvPr/>
        </p:nvSpPr>
        <p:spPr>
          <a:xfrm>
            <a:off x="2846111" y="2150220"/>
            <a:ext cx="1528175" cy="369332"/>
          </a:xfrm>
          <a:prstGeom prst="rect">
            <a:avLst/>
          </a:prstGeom>
          <a:solidFill>
            <a:schemeClr val="bg1">
              <a:alpha val="72000"/>
            </a:schemeClr>
          </a:solidFill>
          <a:ln>
            <a:solidFill>
              <a:schemeClr val="tx1">
                <a:lumMod val="75000"/>
                <a:lumOff val="25000"/>
              </a:schemeClr>
            </a:solidFill>
          </a:ln>
        </p:spPr>
        <p:txBody>
          <a:bodyPr wrap="none" rtlCol="0">
            <a:spAutoFit/>
          </a:bodyPr>
          <a:lstStyle/>
          <a:p>
            <a:r>
              <a:rPr lang="en-GB" dirty="0"/>
              <a:t>Ubiquity Press</a:t>
            </a:r>
          </a:p>
        </p:txBody>
      </p:sp>
    </p:spTree>
    <p:extLst>
      <p:ext uri="{BB962C8B-B14F-4D97-AF65-F5344CB8AC3E}">
        <p14:creationId xmlns:p14="http://schemas.microsoft.com/office/powerpoint/2010/main" val="2203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fade">
                                      <p:cBhvr>
                                        <p:cTn id="108" dur="500"/>
                                        <p:tgtEl>
                                          <p:spTgt spid="6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7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fade">
                                      <p:cBhvr>
                                        <p:cTn id="135" dur="500"/>
                                        <p:tgtEl>
                                          <p:spTgt spid="7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fade">
                                      <p:cBhvr>
                                        <p:cTn id="145" dur="500"/>
                                        <p:tgtEl>
                                          <p:spTgt spid="33"/>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500"/>
                                        <p:tgtEl>
                                          <p:spTgt spid="32"/>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500"/>
                                        <p:tgtEl>
                                          <p:spTgt spid="65"/>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37"/>
                                        </p:tgtEl>
                                        <p:attrNameLst>
                                          <p:attrName>style.visibility</p:attrName>
                                        </p:attrNameLst>
                                      </p:cBhvr>
                                      <p:to>
                                        <p:strVal val="visible"/>
                                      </p:to>
                                    </p:set>
                                    <p:animEffect transition="in" filter="fade">
                                      <p:cBhvr>
                                        <p:cTn id="165" dur="500"/>
                                        <p:tgtEl>
                                          <p:spTgt spid="37"/>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39"/>
                                        </p:tgtEl>
                                        <p:attrNameLst>
                                          <p:attrName>style.visibility</p:attrName>
                                        </p:attrNameLst>
                                      </p:cBhvr>
                                      <p:to>
                                        <p:strVal val="visible"/>
                                      </p:to>
                                    </p:set>
                                    <p:animEffect transition="in" filter="fade">
                                      <p:cBhvr>
                                        <p:cTn id="170" dur="500"/>
                                        <p:tgtEl>
                                          <p:spTgt spid="3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40"/>
                                        </p:tgtEl>
                                        <p:attrNameLst>
                                          <p:attrName>style.visibility</p:attrName>
                                        </p:attrNameLst>
                                      </p:cBhvr>
                                      <p:to>
                                        <p:strVal val="visible"/>
                                      </p:to>
                                    </p:set>
                                    <p:animEffect transition="in" filter="fade">
                                      <p:cBhvr>
                                        <p:cTn id="175" dur="500"/>
                                        <p:tgtEl>
                                          <p:spTgt spid="4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500"/>
                                        <p:tgtEl>
                                          <p:spTgt spid="4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fade">
                                      <p:cBhvr>
                                        <p:cTn id="185" dur="500"/>
                                        <p:tgtEl>
                                          <p:spTgt spid="42"/>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6"/>
                                        </p:tgtEl>
                                        <p:attrNameLst>
                                          <p:attrName>style.visibility</p:attrName>
                                        </p:attrNameLst>
                                      </p:cBhvr>
                                      <p:to>
                                        <p:strVal val="visible"/>
                                      </p:to>
                                    </p:set>
                                    <p:animEffect transition="in" filter="fade">
                                      <p:cBhvr>
                                        <p:cTn id="190" dur="500"/>
                                        <p:tgtEl>
                                          <p:spTgt spid="36"/>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35"/>
                                        </p:tgtEl>
                                        <p:attrNameLst>
                                          <p:attrName>style.visibility</p:attrName>
                                        </p:attrNameLst>
                                      </p:cBhvr>
                                      <p:to>
                                        <p:strVal val="visible"/>
                                      </p:to>
                                    </p:set>
                                    <p:animEffect transition="in" filter="fade">
                                      <p:cBhvr>
                                        <p:cTn id="195" dur="500"/>
                                        <p:tgtEl>
                                          <p:spTgt spid="35"/>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38"/>
                                        </p:tgtEl>
                                        <p:attrNameLst>
                                          <p:attrName>style.visibility</p:attrName>
                                        </p:attrNameLst>
                                      </p:cBhvr>
                                      <p:to>
                                        <p:strVal val="visible"/>
                                      </p:to>
                                    </p:set>
                                    <p:animEffect transition="in" filter="fade">
                                      <p:cBhvr>
                                        <p:cTn id="200" dur="500"/>
                                        <p:tgtEl>
                                          <p:spTgt spid="38"/>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50"/>
                                        </p:tgtEl>
                                        <p:attrNameLst>
                                          <p:attrName>style.visibility</p:attrName>
                                        </p:attrNameLst>
                                      </p:cBhvr>
                                      <p:to>
                                        <p:strVal val="visible"/>
                                      </p:to>
                                    </p:set>
                                    <p:animEffect transition="in" filter="fade">
                                      <p:cBhvr>
                                        <p:cTn id="205" dur="500"/>
                                        <p:tgtEl>
                                          <p:spTgt spid="50"/>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2"/>
                                        </p:tgtEl>
                                        <p:attrNameLst>
                                          <p:attrName>style.visibility</p:attrName>
                                        </p:attrNameLst>
                                      </p:cBhvr>
                                      <p:to>
                                        <p:strVal val="visible"/>
                                      </p:to>
                                    </p:set>
                                    <p:animEffect transition="in" filter="fade">
                                      <p:cBhvr>
                                        <p:cTn id="210" dur="500"/>
                                        <p:tgtEl>
                                          <p:spTgt spid="52"/>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51"/>
                                        </p:tgtEl>
                                        <p:attrNameLst>
                                          <p:attrName>style.visibility</p:attrName>
                                        </p:attrNameLst>
                                      </p:cBhvr>
                                      <p:to>
                                        <p:strVal val="visible"/>
                                      </p:to>
                                    </p:set>
                                    <p:animEffect transition="in" filter="fade">
                                      <p:cBhvr>
                                        <p:cTn id="215" dur="500"/>
                                        <p:tgtEl>
                                          <p:spTgt spid="51"/>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45"/>
                                        </p:tgtEl>
                                        <p:attrNameLst>
                                          <p:attrName>style.visibility</p:attrName>
                                        </p:attrNameLst>
                                      </p:cBhvr>
                                      <p:to>
                                        <p:strVal val="visible"/>
                                      </p:to>
                                    </p:set>
                                    <p:animEffect transition="in" filter="fade">
                                      <p:cBhvr>
                                        <p:cTn id="220" dur="500"/>
                                        <p:tgtEl>
                                          <p:spTgt spid="45"/>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47"/>
                                        </p:tgtEl>
                                        <p:attrNameLst>
                                          <p:attrName>style.visibility</p:attrName>
                                        </p:attrNameLst>
                                      </p:cBhvr>
                                      <p:to>
                                        <p:strVal val="visible"/>
                                      </p:to>
                                    </p:set>
                                    <p:animEffect transition="in" filter="fade">
                                      <p:cBhvr>
                                        <p:cTn id="225" dur="500"/>
                                        <p:tgtEl>
                                          <p:spTgt spid="47"/>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44"/>
                                        </p:tgtEl>
                                        <p:attrNameLst>
                                          <p:attrName>style.visibility</p:attrName>
                                        </p:attrNameLst>
                                      </p:cBhvr>
                                      <p:to>
                                        <p:strVal val="visible"/>
                                      </p:to>
                                    </p:set>
                                    <p:animEffect transition="in" filter="fade">
                                      <p:cBhvr>
                                        <p:cTn id="230" dur="500"/>
                                        <p:tgtEl>
                                          <p:spTgt spid="44"/>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43"/>
                                        </p:tgtEl>
                                        <p:attrNameLst>
                                          <p:attrName>style.visibility</p:attrName>
                                        </p:attrNameLst>
                                      </p:cBhvr>
                                      <p:to>
                                        <p:strVal val="visible"/>
                                      </p:to>
                                    </p:set>
                                    <p:animEffect transition="in" filter="fade">
                                      <p:cBhvr>
                                        <p:cTn id="235" dur="500"/>
                                        <p:tgtEl>
                                          <p:spTgt spid="43"/>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59"/>
                                        </p:tgtEl>
                                        <p:attrNameLst>
                                          <p:attrName>style.visibility</p:attrName>
                                        </p:attrNameLst>
                                      </p:cBhvr>
                                      <p:to>
                                        <p:strVal val="visible"/>
                                      </p:to>
                                    </p:set>
                                    <p:animEffect transition="in" filter="fade">
                                      <p:cBhvr>
                                        <p:cTn id="240" dur="500"/>
                                        <p:tgtEl>
                                          <p:spTgt spid="59"/>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Effect transition="in" filter="fade">
                                      <p:cBhvr>
                                        <p:cTn id="245" dur="500"/>
                                        <p:tgtEl>
                                          <p:spTgt spid="55"/>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grpId="0" nodeType="clickEffect">
                                  <p:stCondLst>
                                    <p:cond delay="0"/>
                                  </p:stCondLst>
                                  <p:childTnLst>
                                    <p:set>
                                      <p:cBhvr>
                                        <p:cTn id="249" dur="1" fill="hold">
                                          <p:stCondLst>
                                            <p:cond delay="0"/>
                                          </p:stCondLst>
                                        </p:cTn>
                                        <p:tgtEl>
                                          <p:spTgt spid="54"/>
                                        </p:tgtEl>
                                        <p:attrNameLst>
                                          <p:attrName>style.visibility</p:attrName>
                                        </p:attrNameLst>
                                      </p:cBhvr>
                                      <p:to>
                                        <p:strVal val="visible"/>
                                      </p:to>
                                    </p:set>
                                    <p:animEffect transition="in" filter="fade">
                                      <p:cBhvr>
                                        <p:cTn id="250" dur="500"/>
                                        <p:tgtEl>
                                          <p:spTgt spid="54"/>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56"/>
                                        </p:tgtEl>
                                        <p:attrNameLst>
                                          <p:attrName>style.visibility</p:attrName>
                                        </p:attrNameLst>
                                      </p:cBhvr>
                                      <p:to>
                                        <p:strVal val="visible"/>
                                      </p:to>
                                    </p:set>
                                    <p:animEffect transition="in" filter="fade">
                                      <p:cBhvr>
                                        <p:cTn id="255" dur="500"/>
                                        <p:tgtEl>
                                          <p:spTgt spid="56"/>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57"/>
                                        </p:tgtEl>
                                        <p:attrNameLst>
                                          <p:attrName>style.visibility</p:attrName>
                                        </p:attrNameLst>
                                      </p:cBhvr>
                                      <p:to>
                                        <p:strVal val="visible"/>
                                      </p:to>
                                    </p:set>
                                    <p:animEffect transition="in" filter="fade">
                                      <p:cBhvr>
                                        <p:cTn id="260" dur="500"/>
                                        <p:tgtEl>
                                          <p:spTgt spid="57"/>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grpId="0" nodeType="clickEffect">
                                  <p:stCondLst>
                                    <p:cond delay="0"/>
                                  </p:stCondLst>
                                  <p:childTnLst>
                                    <p:set>
                                      <p:cBhvr>
                                        <p:cTn id="264" dur="1" fill="hold">
                                          <p:stCondLst>
                                            <p:cond delay="0"/>
                                          </p:stCondLst>
                                        </p:cTn>
                                        <p:tgtEl>
                                          <p:spTgt spid="58"/>
                                        </p:tgtEl>
                                        <p:attrNameLst>
                                          <p:attrName>style.visibility</p:attrName>
                                        </p:attrNameLst>
                                      </p:cBhvr>
                                      <p:to>
                                        <p:strVal val="visible"/>
                                      </p:to>
                                    </p:set>
                                    <p:animEffect transition="in" filter="fade">
                                      <p:cBhvr>
                                        <p:cTn id="265" dur="500"/>
                                        <p:tgtEl>
                                          <p:spTgt spid="58"/>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grpId="0" nodeType="clickEffect">
                                  <p:stCondLst>
                                    <p:cond delay="0"/>
                                  </p:stCondLst>
                                  <p:childTnLst>
                                    <p:set>
                                      <p:cBhvr>
                                        <p:cTn id="269" dur="1" fill="hold">
                                          <p:stCondLst>
                                            <p:cond delay="0"/>
                                          </p:stCondLst>
                                        </p:cTn>
                                        <p:tgtEl>
                                          <p:spTgt spid="48"/>
                                        </p:tgtEl>
                                        <p:attrNameLst>
                                          <p:attrName>style.visibility</p:attrName>
                                        </p:attrNameLst>
                                      </p:cBhvr>
                                      <p:to>
                                        <p:strVal val="visible"/>
                                      </p:to>
                                    </p:set>
                                    <p:animEffect transition="in" filter="fade">
                                      <p:cBhvr>
                                        <p:cTn id="270" dur="500"/>
                                        <p:tgtEl>
                                          <p:spTgt spid="48"/>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grpId="0" nodeType="clickEffect">
                                  <p:stCondLst>
                                    <p:cond delay="0"/>
                                  </p:stCondLst>
                                  <p:childTnLst>
                                    <p:set>
                                      <p:cBhvr>
                                        <p:cTn id="274" dur="1" fill="hold">
                                          <p:stCondLst>
                                            <p:cond delay="0"/>
                                          </p:stCondLst>
                                        </p:cTn>
                                        <p:tgtEl>
                                          <p:spTgt spid="53"/>
                                        </p:tgtEl>
                                        <p:attrNameLst>
                                          <p:attrName>style.visibility</p:attrName>
                                        </p:attrNameLst>
                                      </p:cBhvr>
                                      <p:to>
                                        <p:strVal val="visible"/>
                                      </p:to>
                                    </p:set>
                                    <p:animEffect transition="in" filter="fade">
                                      <p:cBhvr>
                                        <p:cTn id="275" dur="500"/>
                                        <p:tgtEl>
                                          <p:spTgt spid="53"/>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grpId="0" nodeType="clickEffect">
                                  <p:stCondLst>
                                    <p:cond delay="0"/>
                                  </p:stCondLst>
                                  <p:childTnLst>
                                    <p:set>
                                      <p:cBhvr>
                                        <p:cTn id="279" dur="1" fill="hold">
                                          <p:stCondLst>
                                            <p:cond delay="0"/>
                                          </p:stCondLst>
                                        </p:cTn>
                                        <p:tgtEl>
                                          <p:spTgt spid="49"/>
                                        </p:tgtEl>
                                        <p:attrNameLst>
                                          <p:attrName>style.visibility</p:attrName>
                                        </p:attrNameLst>
                                      </p:cBhvr>
                                      <p:to>
                                        <p:strVal val="visible"/>
                                      </p:to>
                                    </p:set>
                                    <p:animEffect transition="in" filter="fade">
                                      <p:cBhvr>
                                        <p:cTn id="28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5" grpId="0" animBg="1"/>
      <p:bldP spid="76" grpId="0" animBg="1"/>
      <p:bldP spid="77" grpId="0" animBg="1"/>
      <p:bldP spid="78" grpId="0" animBg="1"/>
      <p:bldP spid="79" grpId="0" animBg="1"/>
      <p:bldP spid="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0B54CD-B197-4523-B531-3BA774FA0C85}"/>
              </a:ext>
            </a:extLst>
          </p:cNvPr>
          <p:cNvSpPr>
            <a:spLocks noGrp="1"/>
          </p:cNvSpPr>
          <p:nvPr>
            <p:ph idx="1"/>
          </p:nvPr>
        </p:nvSpPr>
        <p:spPr>
          <a:xfrm>
            <a:off x="2303106" y="2170857"/>
            <a:ext cx="10515600" cy="4351338"/>
          </a:xfrm>
        </p:spPr>
        <p:txBody>
          <a:bodyPr>
            <a:normAutofit/>
          </a:bodyPr>
          <a:lstStyle/>
          <a:p>
            <a:pPr marL="0" indent="0">
              <a:buNone/>
            </a:pPr>
            <a:r>
              <a:rPr lang="en-GB" sz="8000" dirty="0">
                <a:hlinkClick r:id="rId2"/>
              </a:rPr>
              <a:t>http://DOAJ.org</a:t>
            </a:r>
            <a:r>
              <a:rPr lang="en-GB" sz="8000" dirty="0"/>
              <a:t> </a:t>
            </a:r>
          </a:p>
        </p:txBody>
      </p:sp>
    </p:spTree>
    <p:extLst>
      <p:ext uri="{BB962C8B-B14F-4D97-AF65-F5344CB8AC3E}">
        <p14:creationId xmlns:p14="http://schemas.microsoft.com/office/powerpoint/2010/main" val="668088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B3DC495-4214-4085-1639-85B0B4F1A9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550" y="378974"/>
            <a:ext cx="3926712" cy="2658516"/>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FE9F892-22B9-0B4E-DCD6-29CCE6944A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037490"/>
            <a:ext cx="5188333" cy="395080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3B59E93-3111-3CFF-BCBD-9FDA4B5ED5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00961" y="126124"/>
            <a:ext cx="6383725" cy="2911366"/>
          </a:xfrm>
          <a:prstGeom prst="rect">
            <a:avLst/>
          </a:prstGeom>
        </p:spPr>
      </p:pic>
      <p:pic>
        <p:nvPicPr>
          <p:cNvPr id="9" name="Picture 8" descr="A picture containing text, book&#10;&#10;Description automatically generated">
            <a:extLst>
              <a:ext uri="{FF2B5EF4-FFF2-40B4-BE49-F238E27FC236}">
                <a16:creationId xmlns:a16="http://schemas.microsoft.com/office/drawing/2014/main" id="{333D3A3F-8A27-62DD-7CEB-AAE10775AC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57596" y="2781073"/>
            <a:ext cx="3641328" cy="4085941"/>
          </a:xfrm>
          <a:prstGeom prst="rect">
            <a:avLst/>
          </a:prstGeom>
        </p:spPr>
      </p:pic>
    </p:spTree>
    <p:extLst>
      <p:ext uri="{BB962C8B-B14F-4D97-AF65-F5344CB8AC3E}">
        <p14:creationId xmlns:p14="http://schemas.microsoft.com/office/powerpoint/2010/main" val="1263381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F513-D1DB-45A9-B13F-C166E6DFCEA5}"/>
              </a:ext>
            </a:extLst>
          </p:cNvPr>
          <p:cNvSpPr>
            <a:spLocks noGrp="1"/>
          </p:cNvSpPr>
          <p:nvPr>
            <p:ph type="title"/>
          </p:nvPr>
        </p:nvSpPr>
        <p:spPr>
          <a:xfrm>
            <a:off x="762001" y="803325"/>
            <a:ext cx="5314536" cy="1325563"/>
          </a:xfrm>
        </p:spPr>
        <p:txBody>
          <a:bodyPr>
            <a:normAutofit/>
          </a:bodyPr>
          <a:lstStyle/>
          <a:p>
            <a:r>
              <a:rPr lang="en-GB" dirty="0">
                <a:latin typeface="Gill Sans MT" panose="020B0502020104020203" pitchFamily="34" charset="0"/>
              </a:rPr>
              <a:t>Remember….</a:t>
            </a:r>
          </a:p>
        </p:txBody>
      </p:sp>
      <p:sp>
        <p:nvSpPr>
          <p:cNvPr id="3" name="Content Placeholder 2">
            <a:extLst>
              <a:ext uri="{FF2B5EF4-FFF2-40B4-BE49-F238E27FC236}">
                <a16:creationId xmlns:a16="http://schemas.microsoft.com/office/drawing/2014/main" id="{B200386C-A5DD-49BE-9807-8F9155C66327}"/>
              </a:ext>
            </a:extLst>
          </p:cNvPr>
          <p:cNvSpPr>
            <a:spLocks noGrp="1"/>
          </p:cNvSpPr>
          <p:nvPr>
            <p:ph idx="1"/>
          </p:nvPr>
        </p:nvSpPr>
        <p:spPr>
          <a:xfrm>
            <a:off x="762000" y="2279018"/>
            <a:ext cx="5314543" cy="3375920"/>
          </a:xfrm>
        </p:spPr>
        <p:txBody>
          <a:bodyPr anchor="t">
            <a:normAutofit fontScale="92500" lnSpcReduction="10000"/>
          </a:bodyPr>
          <a:lstStyle/>
          <a:p>
            <a:pPr marL="0" indent="0">
              <a:buNone/>
            </a:pPr>
            <a:r>
              <a:rPr lang="en-GB" sz="3200" u="sng" dirty="0"/>
              <a:t>You don’t </a:t>
            </a:r>
            <a:r>
              <a:rPr lang="en-GB" sz="3200" b="1" u="sng" dirty="0"/>
              <a:t>need</a:t>
            </a:r>
            <a:r>
              <a:rPr lang="en-GB" sz="3200" u="sng" dirty="0"/>
              <a:t> to pay to publish in a journal. It is often free to submit and publish a paper.</a:t>
            </a:r>
            <a:endParaRPr lang="en-GB" sz="3200" dirty="0"/>
          </a:p>
          <a:p>
            <a:pPr marL="0" indent="0">
              <a:buNone/>
            </a:pPr>
            <a:endParaRPr lang="en-GB" sz="1800" dirty="0"/>
          </a:p>
          <a:p>
            <a:pPr marL="0" indent="0">
              <a:buNone/>
            </a:pPr>
            <a:r>
              <a:rPr lang="en-GB" sz="2400" dirty="0"/>
              <a:t>Therefore, if you are quoted over $100 (approx.) to publish your paper, you should be getting something significant in return. Expect the journal to be indexed in DOAJ, and one of: </a:t>
            </a:r>
            <a:r>
              <a:rPr lang="en-GB" sz="2400" dirty="0" err="1"/>
              <a:t>WoS</a:t>
            </a:r>
            <a:r>
              <a:rPr lang="en-GB" sz="2400" dirty="0"/>
              <a:t>, Scopus or </a:t>
            </a:r>
            <a:r>
              <a:rPr lang="en-GB" sz="2400" dirty="0" err="1"/>
              <a:t>Pubmed</a:t>
            </a:r>
            <a:r>
              <a:rPr lang="en-GB" sz="2400" dirty="0"/>
              <a:t> (Medline)</a:t>
            </a:r>
          </a:p>
          <a:p>
            <a:endParaRPr lang="en-GB" sz="18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using a computer&#10;&#10;Description automatically generated">
            <a:extLst>
              <a:ext uri="{FF2B5EF4-FFF2-40B4-BE49-F238E27FC236}">
                <a16:creationId xmlns:a16="http://schemas.microsoft.com/office/drawing/2014/main" id="{99C85CD7-51A4-4CC7-9584-16B1D6860F3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87220013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1905" y="116633"/>
            <a:ext cx="5256977" cy="710181"/>
          </a:xfrm>
          <a:prstGeom prst="rect">
            <a:avLst/>
          </a:prstGeom>
        </p:spPr>
      </p:pic>
      <p:sp>
        <p:nvSpPr>
          <p:cNvPr id="6" name="Subtitle 5"/>
          <p:cNvSpPr>
            <a:spLocks noGrp="1"/>
          </p:cNvSpPr>
          <p:nvPr>
            <p:ph type="subTitle" idx="1"/>
          </p:nvPr>
        </p:nvSpPr>
        <p:spPr>
          <a:xfrm>
            <a:off x="1027289" y="977197"/>
            <a:ext cx="10058400" cy="3814538"/>
          </a:xfrm>
        </p:spPr>
        <p:txBody>
          <a:bodyPr>
            <a:normAutofit/>
          </a:bodyPr>
          <a:lstStyle/>
          <a:p>
            <a:pPr algn="l"/>
            <a:r>
              <a:rPr lang="en-GB" dirty="0">
                <a:solidFill>
                  <a:schemeClr val="bg2">
                    <a:lumMod val="50000"/>
                  </a:schemeClr>
                </a:solidFill>
              </a:rPr>
              <a:t>AuthorAID was launched to support researchers in developing countries, and has a community of over 25,000 researchers in 174+ countries</a:t>
            </a:r>
          </a:p>
          <a:p>
            <a:pPr marL="914400" lvl="1" indent="-457200" algn="l">
              <a:buFont typeface="Arial" panose="020B0604020202020204" pitchFamily="34" charset="0"/>
              <a:buChar char="•"/>
            </a:pPr>
            <a:r>
              <a:rPr lang="en-GB" sz="2400" dirty="0">
                <a:solidFill>
                  <a:schemeClr val="bg2">
                    <a:lumMod val="50000"/>
                  </a:schemeClr>
                </a:solidFill>
              </a:rPr>
              <a:t>Free </a:t>
            </a:r>
            <a:r>
              <a:rPr lang="en-GB" sz="2400" b="1" dirty="0">
                <a:solidFill>
                  <a:srgbClr val="C00000"/>
                </a:solidFill>
              </a:rPr>
              <a:t>online training </a:t>
            </a:r>
            <a:r>
              <a:rPr lang="en-GB" sz="2400" dirty="0">
                <a:solidFill>
                  <a:schemeClr val="bg2">
                    <a:lumMod val="50000"/>
                  </a:schemeClr>
                </a:solidFill>
              </a:rPr>
              <a:t>in research and proposal writing</a:t>
            </a:r>
          </a:p>
          <a:p>
            <a:pPr marL="914400" lvl="1" indent="-457200" algn="l">
              <a:buFont typeface="Arial" panose="020B0604020202020204" pitchFamily="34" charset="0"/>
              <a:buChar char="•"/>
            </a:pPr>
            <a:r>
              <a:rPr lang="en-GB" sz="2400" dirty="0"/>
              <a:t>Free</a:t>
            </a:r>
            <a:r>
              <a:rPr lang="en-GB" sz="2400" b="1" dirty="0">
                <a:solidFill>
                  <a:srgbClr val="5784CC"/>
                </a:solidFill>
              </a:rPr>
              <a:t> Online mentoring</a:t>
            </a:r>
            <a:r>
              <a:rPr lang="en-GB" sz="2400" dirty="0">
                <a:solidFill>
                  <a:srgbClr val="5784CC"/>
                </a:solidFill>
              </a:rPr>
              <a:t> </a:t>
            </a:r>
            <a:r>
              <a:rPr lang="en-GB" sz="2400" dirty="0">
                <a:solidFill>
                  <a:schemeClr val="bg2">
                    <a:lumMod val="50000"/>
                  </a:schemeClr>
                </a:solidFill>
              </a:rPr>
              <a:t>and collaboration</a:t>
            </a:r>
          </a:p>
          <a:p>
            <a:pPr marL="914400" lvl="1" indent="-457200" algn="l">
              <a:buFont typeface="Arial" panose="020B0604020202020204" pitchFamily="34" charset="0"/>
              <a:buChar char="•"/>
            </a:pPr>
            <a:r>
              <a:rPr lang="en-GB" sz="2400" dirty="0">
                <a:solidFill>
                  <a:schemeClr val="bg2">
                    <a:lumMod val="50000"/>
                  </a:schemeClr>
                </a:solidFill>
              </a:rPr>
              <a:t>Free </a:t>
            </a:r>
            <a:r>
              <a:rPr lang="en-GB" sz="2400" b="1" dirty="0">
                <a:solidFill>
                  <a:srgbClr val="9BBB59"/>
                </a:solidFill>
              </a:rPr>
              <a:t>resources</a:t>
            </a:r>
            <a:r>
              <a:rPr lang="en-GB" sz="2400" b="1" dirty="0">
                <a:solidFill>
                  <a:schemeClr val="bg2">
                    <a:lumMod val="50000"/>
                  </a:schemeClr>
                </a:solidFill>
              </a:rPr>
              <a:t> </a:t>
            </a:r>
            <a:r>
              <a:rPr lang="en-GB" sz="2400" b="1" dirty="0">
                <a:solidFill>
                  <a:srgbClr val="9BBB59"/>
                </a:solidFill>
              </a:rPr>
              <a:t>and training materials</a:t>
            </a:r>
          </a:p>
          <a:p>
            <a:pPr algn="r"/>
            <a:r>
              <a:rPr lang="en-GB" u="sng" dirty="0">
                <a:solidFill>
                  <a:srgbClr val="0033CC"/>
                </a:solidFill>
                <a:hlinkClick r:id="rId4">
                  <a:extLst>
                    <a:ext uri="{A12FA001-AC4F-418D-AE19-62706E023703}">
                      <ahyp:hlinkClr xmlns:ahyp="http://schemas.microsoft.com/office/drawing/2018/hyperlinkcolor" val="tx"/>
                    </a:ext>
                  </a:extLst>
                </a:hlinkClick>
              </a:rPr>
              <a:t>www.authoraid.info</a:t>
            </a:r>
            <a:endParaRPr lang="en-GB" u="sng" dirty="0">
              <a:solidFill>
                <a:srgbClr val="0033CC"/>
              </a:solidFill>
            </a:endParaRPr>
          </a:p>
        </p:txBody>
      </p:sp>
      <p:pic>
        <p:nvPicPr>
          <p:cNvPr id="7" name="Picture 6">
            <a:extLst>
              <a:ext uri="{FF2B5EF4-FFF2-40B4-BE49-F238E27FC236}">
                <a16:creationId xmlns:a16="http://schemas.microsoft.com/office/drawing/2014/main" id="{8AD0B94E-B254-4FAB-843C-AED91ED01CDB}"/>
              </a:ext>
            </a:extLst>
          </p:cNvPr>
          <p:cNvPicPr/>
          <p:nvPr/>
        </p:nvPicPr>
        <p:blipFill>
          <a:blip r:embed="rId5" cstate="print">
            <a:extLst>
              <a:ext uri="{28A0092B-C50C-407E-A947-70E740481C1C}">
                <a14:useLocalDpi xmlns:a14="http://schemas.microsoft.com/office/drawing/2010/main"/>
              </a:ext>
            </a:extLst>
          </a:blip>
          <a:stretch>
            <a:fillRect/>
          </a:stretch>
        </p:blipFill>
        <p:spPr>
          <a:xfrm>
            <a:off x="2004275" y="196158"/>
            <a:ext cx="2797003" cy="575510"/>
          </a:xfrm>
          <a:prstGeom prst="rect">
            <a:avLst/>
          </a:prstGeom>
        </p:spPr>
      </p:pic>
      <p:pic>
        <p:nvPicPr>
          <p:cNvPr id="5" name="Picture 4">
            <a:extLst>
              <a:ext uri="{FF2B5EF4-FFF2-40B4-BE49-F238E27FC236}">
                <a16:creationId xmlns:a16="http://schemas.microsoft.com/office/drawing/2014/main" id="{7C4CC70D-7C7D-431D-8D4C-2C63BBDBFF2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6036" y="3861725"/>
            <a:ext cx="10979927" cy="2879642"/>
          </a:xfrm>
          <a:prstGeom prst="rect">
            <a:avLst/>
          </a:prstGeom>
        </p:spPr>
      </p:pic>
    </p:spTree>
    <p:extLst>
      <p:ext uri="{BB962C8B-B14F-4D97-AF65-F5344CB8AC3E}">
        <p14:creationId xmlns:p14="http://schemas.microsoft.com/office/powerpoint/2010/main" val="684310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A126AD5-9AE5-9EDD-6C13-B15A6366941C}"/>
              </a:ext>
            </a:extLst>
          </p:cNvPr>
          <p:cNvSpPr>
            <a:spLocks noGrp="1"/>
          </p:cNvSpPr>
          <p:nvPr>
            <p:ph type="ctrTitle"/>
          </p:nvPr>
        </p:nvSpPr>
        <p:spPr>
          <a:xfrm>
            <a:off x="874815" y="798703"/>
            <a:ext cx="5221185" cy="3072015"/>
          </a:xfrm>
        </p:spPr>
        <p:txBody>
          <a:bodyPr anchor="b">
            <a:normAutofit/>
          </a:bodyPr>
          <a:lstStyle/>
          <a:p>
            <a:r>
              <a:rPr lang="en-US" dirty="0">
                <a:solidFill>
                  <a:srgbClr val="C00000"/>
                </a:solidFill>
              </a:rPr>
              <a:t>Only publish in indexed journals</a:t>
            </a:r>
            <a:endParaRPr lang="en-GB" dirty="0">
              <a:solidFill>
                <a:srgbClr val="C00000"/>
              </a:solidFill>
            </a:endParaRPr>
          </a:p>
        </p:txBody>
      </p:sp>
      <p:sp>
        <p:nvSpPr>
          <p:cNvPr id="3" name="Subtitle 2">
            <a:extLst>
              <a:ext uri="{FF2B5EF4-FFF2-40B4-BE49-F238E27FC236}">
                <a16:creationId xmlns:a16="http://schemas.microsoft.com/office/drawing/2014/main" id="{5C8C0519-CA63-06F2-8CF4-C8605EF65553}"/>
              </a:ext>
            </a:extLst>
          </p:cNvPr>
          <p:cNvSpPr>
            <a:spLocks noGrp="1"/>
          </p:cNvSpPr>
          <p:nvPr>
            <p:ph type="subTitle" idx="1"/>
          </p:nvPr>
        </p:nvSpPr>
        <p:spPr>
          <a:xfrm>
            <a:off x="870148" y="3962792"/>
            <a:ext cx="5221185" cy="2102108"/>
          </a:xfrm>
        </p:spPr>
        <p:txBody>
          <a:bodyPr anchor="t">
            <a:normAutofit/>
          </a:bodyPr>
          <a:lstStyle/>
          <a:p>
            <a:endParaRPr lang="en-GB"/>
          </a:p>
        </p:txBody>
      </p:sp>
      <p:sp>
        <p:nvSpPr>
          <p:cNvPr id="12" name="Freeform: Shape 1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Clipboard Checked with solid fill">
            <a:extLst>
              <a:ext uri="{FF2B5EF4-FFF2-40B4-BE49-F238E27FC236}">
                <a16:creationId xmlns:a16="http://schemas.microsoft.com/office/drawing/2014/main" id="{9C6F588B-C149-2176-4963-F4575CE59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6" name="Freeform: Shape 1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9031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C3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63AD18-7E01-4800-95AB-DAD61BB18574}"/>
              </a:ext>
            </a:extLst>
          </p:cNvPr>
          <p:cNvSpPr>
            <a:spLocks noGrp="1"/>
          </p:cNvSpPr>
          <p:nvPr>
            <p:ph type="title"/>
          </p:nvPr>
        </p:nvSpPr>
        <p:spPr>
          <a:xfrm>
            <a:off x="524256" y="4767072"/>
            <a:ext cx="6594189" cy="1625210"/>
          </a:xfrm>
        </p:spPr>
        <p:txBody>
          <a:bodyPr>
            <a:normAutofit/>
          </a:bodyPr>
          <a:lstStyle/>
          <a:p>
            <a:pPr algn="r"/>
            <a:r>
              <a:rPr lang="en-GB">
                <a:solidFill>
                  <a:srgbClr val="FFFFFF"/>
                </a:solidFill>
                <a:latin typeface="Gill Sans MT" panose="020B0502020104020203" pitchFamily="34" charset="0"/>
              </a:rPr>
              <a:t>What is a ‘predatory’ journal?</a:t>
            </a:r>
          </a:p>
        </p:txBody>
      </p:sp>
      <p:pic>
        <p:nvPicPr>
          <p:cNvPr id="5" name="Picture 4" descr="A crowded city street&#10;&#10;Description automatically generated">
            <a:extLst>
              <a:ext uri="{FF2B5EF4-FFF2-40B4-BE49-F238E27FC236}">
                <a16:creationId xmlns:a16="http://schemas.microsoft.com/office/drawing/2014/main" id="{AB6CB021-07C4-4AE2-B630-B6EAB7464A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47" y="321733"/>
            <a:ext cx="7058306" cy="4107392"/>
          </a:xfrm>
          <a:prstGeom prst="rect">
            <a:avLst/>
          </a:prstGeom>
          <a:effectLst/>
        </p:spPr>
      </p:pic>
      <p:sp>
        <p:nvSpPr>
          <p:cNvPr id="20"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06370B-181A-4677-A546-371658E513BE}"/>
              </a:ext>
            </a:extLst>
          </p:cNvPr>
          <p:cNvSpPr>
            <a:spLocks noGrp="1"/>
          </p:cNvSpPr>
          <p:nvPr>
            <p:ph idx="1"/>
          </p:nvPr>
        </p:nvSpPr>
        <p:spPr>
          <a:xfrm>
            <a:off x="8029319" y="917725"/>
            <a:ext cx="3424739" cy="4852362"/>
          </a:xfrm>
        </p:spPr>
        <p:txBody>
          <a:bodyPr anchor="ctr">
            <a:normAutofit/>
          </a:bodyPr>
          <a:lstStyle/>
          <a:p>
            <a:pPr marL="0" indent="0">
              <a:buNone/>
            </a:pPr>
            <a:r>
              <a:rPr lang="en-GB" sz="2000">
                <a:solidFill>
                  <a:srgbClr val="FFFFFF"/>
                </a:solidFill>
              </a:rPr>
              <a:t>A low-quality publishing outlet that charges a fee to publish your paper, but does not provide a service that most would expect from an academic or scientific journal.</a:t>
            </a:r>
          </a:p>
          <a:p>
            <a:pPr marL="0" indent="0">
              <a:buNone/>
            </a:pPr>
            <a:endParaRPr lang="en-GB" sz="2000">
              <a:solidFill>
                <a:srgbClr val="FFFFFF"/>
              </a:solidFill>
            </a:endParaRPr>
          </a:p>
          <a:p>
            <a:pPr marL="0" indent="0">
              <a:buNone/>
            </a:pPr>
            <a:r>
              <a:rPr lang="en-GB" sz="2000">
                <a:solidFill>
                  <a:srgbClr val="FFFFFF"/>
                </a:solidFill>
              </a:rPr>
              <a:t>In other words – </a:t>
            </a:r>
            <a:r>
              <a:rPr lang="en-GB" sz="2000" b="1">
                <a:solidFill>
                  <a:srgbClr val="FFFFFF"/>
                </a:solidFill>
              </a:rPr>
              <a:t>false advertising</a:t>
            </a:r>
          </a:p>
          <a:p>
            <a:endParaRPr lang="en-GB" sz="2000">
              <a:solidFill>
                <a:srgbClr val="FFFFFF"/>
              </a:solidFill>
            </a:endParaRPr>
          </a:p>
        </p:txBody>
      </p:sp>
    </p:spTree>
    <p:extLst>
      <p:ext uri="{BB962C8B-B14F-4D97-AF65-F5344CB8AC3E}">
        <p14:creationId xmlns:p14="http://schemas.microsoft.com/office/powerpoint/2010/main" val="13621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640A-D1B4-423F-A6DC-8FE0202B798F}"/>
              </a:ext>
            </a:extLst>
          </p:cNvPr>
          <p:cNvSpPr>
            <a:spLocks noGrp="1"/>
          </p:cNvSpPr>
          <p:nvPr>
            <p:ph type="title"/>
          </p:nvPr>
        </p:nvSpPr>
        <p:spPr>
          <a:xfrm>
            <a:off x="1062086" y="-166712"/>
            <a:ext cx="10515600" cy="1325563"/>
          </a:xfrm>
        </p:spPr>
        <p:txBody>
          <a:bodyPr/>
          <a:lstStyle/>
          <a:p>
            <a:pPr algn="ctr"/>
            <a:r>
              <a:rPr lang="en-GB" dirty="0">
                <a:solidFill>
                  <a:srgbClr val="0070C0"/>
                </a:solidFill>
                <a:latin typeface="Gill Sans MT" panose="020B0502020104020203" pitchFamily="34" charset="0"/>
              </a:rPr>
              <a:t>The important journal indexes</a:t>
            </a:r>
          </a:p>
        </p:txBody>
      </p:sp>
      <p:sp>
        <p:nvSpPr>
          <p:cNvPr id="3" name="Content Placeholder 2">
            <a:extLst>
              <a:ext uri="{FF2B5EF4-FFF2-40B4-BE49-F238E27FC236}">
                <a16:creationId xmlns:a16="http://schemas.microsoft.com/office/drawing/2014/main" id="{532D7364-07E0-46D1-A5A7-63E8F82FA658}"/>
              </a:ext>
            </a:extLst>
          </p:cNvPr>
          <p:cNvSpPr>
            <a:spLocks noGrp="1"/>
          </p:cNvSpPr>
          <p:nvPr>
            <p:ph idx="1"/>
          </p:nvPr>
        </p:nvSpPr>
        <p:spPr>
          <a:xfrm>
            <a:off x="2008420" y="1125026"/>
            <a:ext cx="9808256" cy="5292436"/>
          </a:xfrm>
          <a:solidFill>
            <a:schemeClr val="bg1"/>
          </a:solidFill>
        </p:spPr>
        <p:txBody>
          <a:bodyPr>
            <a:normAutofit/>
          </a:bodyPr>
          <a:lstStyle/>
          <a:p>
            <a:pPr marL="0" indent="0">
              <a:buNone/>
            </a:pPr>
            <a:r>
              <a:rPr lang="en-GB" sz="2400" dirty="0"/>
              <a:t>Clarivate </a:t>
            </a:r>
            <a:r>
              <a:rPr lang="en-GB" sz="2400" b="1" dirty="0"/>
              <a:t>Web of Science </a:t>
            </a:r>
            <a:r>
              <a:rPr lang="en-GB" sz="1800" dirty="0"/>
              <a:t>(Previously Thomson Reuters) </a:t>
            </a:r>
            <a:br>
              <a:rPr lang="en-GB" sz="2400" dirty="0"/>
            </a:br>
            <a:r>
              <a:rPr lang="en-GB" sz="2400" dirty="0"/>
              <a:t>Master Journal List: </a:t>
            </a:r>
            <a:r>
              <a:rPr lang="en-GB" sz="2400" dirty="0">
                <a:hlinkClick r:id="rId2"/>
              </a:rPr>
              <a:t>http://mjl.clarivate.com/</a:t>
            </a:r>
            <a:r>
              <a:rPr lang="en-GB" sz="2400" dirty="0"/>
              <a:t>  </a:t>
            </a:r>
            <a:r>
              <a:rPr lang="en-GB" sz="1800" dirty="0"/>
              <a:t>(also referred to as as Journal Citations Reports or Science Citation Index) . </a:t>
            </a:r>
            <a:endParaRPr lang="en-GB" sz="1600" b="1" dirty="0"/>
          </a:p>
          <a:p>
            <a:pPr marL="0" indent="0">
              <a:buNone/>
            </a:pPr>
            <a:endParaRPr lang="en-GB" sz="1800" b="1" dirty="0"/>
          </a:p>
          <a:p>
            <a:pPr marL="0" indent="0">
              <a:buNone/>
            </a:pPr>
            <a:r>
              <a:rPr lang="en-GB" sz="2400" b="1" dirty="0"/>
              <a:t>Scopus</a:t>
            </a:r>
            <a:r>
              <a:rPr lang="en-GB" sz="2400" dirty="0"/>
              <a:t> is also good indicator of a high-quality, credible journal. You can search to check if journals are indexed via this link:</a:t>
            </a:r>
            <a:br>
              <a:rPr lang="en-GB" sz="2400" dirty="0"/>
            </a:br>
            <a:r>
              <a:rPr lang="en-GB" sz="2400" u="sng" dirty="0">
                <a:hlinkClick r:id="rId3"/>
              </a:rPr>
              <a:t>http://www.scimagojr.com/journalsearch.php</a:t>
            </a:r>
            <a:endParaRPr lang="en-GB" sz="2400" dirty="0"/>
          </a:p>
          <a:p>
            <a:pPr marL="0" indent="0">
              <a:buNone/>
            </a:pPr>
            <a:endParaRPr lang="en-GB" sz="1600" dirty="0"/>
          </a:p>
          <a:p>
            <a:pPr marL="0" indent="0">
              <a:buNone/>
            </a:pPr>
            <a:r>
              <a:rPr lang="en-GB" sz="2400" dirty="0" err="1"/>
              <a:t>Pubmed</a:t>
            </a:r>
            <a:r>
              <a:rPr lang="en-GB" sz="2400" dirty="0"/>
              <a:t>/NLM </a:t>
            </a:r>
            <a:r>
              <a:rPr lang="en-GB" sz="2400" dirty="0" err="1"/>
              <a:t>catalog</a:t>
            </a:r>
            <a:r>
              <a:rPr lang="en-GB" sz="2400" dirty="0"/>
              <a:t> (medical journals). Check journal is included in </a:t>
            </a:r>
            <a:r>
              <a:rPr lang="en-GB" sz="2400" b="1" dirty="0"/>
              <a:t>MEDLINE</a:t>
            </a:r>
            <a:r>
              <a:rPr lang="en-GB" sz="2400" dirty="0"/>
              <a:t>: </a:t>
            </a:r>
            <a:r>
              <a:rPr lang="en-GB" sz="2400" u="sng" dirty="0">
                <a:hlinkClick r:id="rId4"/>
              </a:rPr>
              <a:t>https://www.ncbi.nlm.nih.gov/nlmcatalog/</a:t>
            </a:r>
            <a:r>
              <a:rPr lang="en-GB" sz="2400" dirty="0"/>
              <a:t> </a:t>
            </a:r>
          </a:p>
          <a:p>
            <a:pPr marL="0" indent="0">
              <a:buNone/>
            </a:pPr>
            <a:endParaRPr lang="en-GB" sz="2400" dirty="0"/>
          </a:p>
          <a:p>
            <a:pPr marL="0" indent="0">
              <a:buNone/>
            </a:pPr>
            <a:r>
              <a:rPr lang="en-GB" sz="2400" dirty="0"/>
              <a:t>The Directory of Open Access Journals </a:t>
            </a:r>
            <a:r>
              <a:rPr lang="en-GB" sz="2400" b="1" dirty="0"/>
              <a:t>(DOAJ) </a:t>
            </a:r>
            <a:br>
              <a:rPr lang="en-GB" sz="2400" b="1" dirty="0"/>
            </a:br>
            <a:r>
              <a:rPr lang="en-GB" sz="2400" u="sng" dirty="0">
                <a:hlinkClick r:id="rId5"/>
              </a:rPr>
              <a:t>https://doaj.org/search</a:t>
            </a:r>
            <a:endParaRPr lang="en-GB" sz="2400" dirty="0"/>
          </a:p>
          <a:p>
            <a:endParaRPr lang="en-GB" dirty="0"/>
          </a:p>
          <a:p>
            <a:endParaRPr lang="en-GB" dirty="0"/>
          </a:p>
        </p:txBody>
      </p:sp>
      <p:pic>
        <p:nvPicPr>
          <p:cNvPr id="7" name="Picture 6">
            <a:extLst>
              <a:ext uri="{FF2B5EF4-FFF2-40B4-BE49-F238E27FC236}">
                <a16:creationId xmlns:a16="http://schemas.microsoft.com/office/drawing/2014/main" id="{C86A9323-9D82-4CDB-A1B7-A3D6AF278516}"/>
              </a:ext>
            </a:extLst>
          </p:cNvPr>
          <p:cNvPicPr/>
          <p:nvPr/>
        </p:nvPicPr>
        <p:blipFill>
          <a:blip r:embed="rId6">
            <a:extLst>
              <a:ext uri="{28A0092B-C50C-407E-A947-70E740481C1C}">
                <a14:useLocalDpi xmlns:a14="http://schemas.microsoft.com/office/drawing/2010/main"/>
              </a:ext>
            </a:extLst>
          </a:blip>
          <a:stretch>
            <a:fillRect/>
          </a:stretch>
        </p:blipFill>
        <p:spPr>
          <a:xfrm>
            <a:off x="416640" y="2684080"/>
            <a:ext cx="1290892" cy="369772"/>
          </a:xfrm>
          <a:prstGeom prst="rect">
            <a:avLst/>
          </a:prstGeom>
        </p:spPr>
      </p:pic>
      <p:pic>
        <p:nvPicPr>
          <p:cNvPr id="8" name="Picture 7">
            <a:extLst>
              <a:ext uri="{FF2B5EF4-FFF2-40B4-BE49-F238E27FC236}">
                <a16:creationId xmlns:a16="http://schemas.microsoft.com/office/drawing/2014/main" id="{32F40C56-8426-4D80-90F9-75654AE3114B}"/>
              </a:ext>
            </a:extLst>
          </p:cNvPr>
          <p:cNvPicPr/>
          <p:nvPr/>
        </p:nvPicPr>
        <p:blipFill>
          <a:blip r:embed="rId7" cstate="screen">
            <a:extLst>
              <a:ext uri="{28A0092B-C50C-407E-A947-70E740481C1C}">
                <a14:useLocalDpi xmlns:a14="http://schemas.microsoft.com/office/drawing/2010/main"/>
              </a:ext>
            </a:extLst>
          </a:blip>
          <a:stretch>
            <a:fillRect/>
          </a:stretch>
        </p:blipFill>
        <p:spPr>
          <a:xfrm>
            <a:off x="375324" y="4265312"/>
            <a:ext cx="1373525" cy="488468"/>
          </a:xfrm>
          <a:prstGeom prst="rect">
            <a:avLst/>
          </a:prstGeom>
        </p:spPr>
      </p:pic>
      <p:pic>
        <p:nvPicPr>
          <p:cNvPr id="9" name="Picture 8">
            <a:extLst>
              <a:ext uri="{FF2B5EF4-FFF2-40B4-BE49-F238E27FC236}">
                <a16:creationId xmlns:a16="http://schemas.microsoft.com/office/drawing/2014/main" id="{A1F5E3C3-37F2-4772-B085-0BA52A453664}"/>
              </a:ext>
            </a:extLst>
          </p:cNvPr>
          <p:cNvPicPr/>
          <p:nvPr/>
        </p:nvPicPr>
        <p:blipFill>
          <a:blip r:embed="rId8" cstate="print">
            <a:extLst>
              <a:ext uri="{28A0092B-C50C-407E-A947-70E740481C1C}">
                <a14:useLocalDpi xmlns:a14="http://schemas.microsoft.com/office/drawing/2010/main"/>
              </a:ext>
            </a:extLst>
          </a:blip>
          <a:stretch>
            <a:fillRect/>
          </a:stretch>
        </p:blipFill>
        <p:spPr>
          <a:xfrm>
            <a:off x="389314" y="5220775"/>
            <a:ext cx="1359535" cy="1234347"/>
          </a:xfrm>
          <a:prstGeom prst="rect">
            <a:avLst/>
          </a:prstGeom>
        </p:spPr>
      </p:pic>
      <p:pic>
        <p:nvPicPr>
          <p:cNvPr id="10" name="Picture 9">
            <a:extLst>
              <a:ext uri="{FF2B5EF4-FFF2-40B4-BE49-F238E27FC236}">
                <a16:creationId xmlns:a16="http://schemas.microsoft.com/office/drawing/2014/main" id="{DAE51079-7EAE-44A8-909B-E4228BB73DF6}"/>
              </a:ext>
            </a:extLst>
          </p:cNvPr>
          <p:cNvPicPr/>
          <p:nvPr/>
        </p:nvPicPr>
        <p:blipFill>
          <a:blip r:embed="rId9" cstate="screen">
            <a:extLst>
              <a:ext uri="{28A0092B-C50C-407E-A947-70E740481C1C}">
                <a14:useLocalDpi xmlns:a14="http://schemas.microsoft.com/office/drawing/2010/main"/>
              </a:ext>
            </a:extLst>
          </a:blip>
          <a:stretch>
            <a:fillRect/>
          </a:stretch>
        </p:blipFill>
        <p:spPr>
          <a:xfrm>
            <a:off x="220681" y="782400"/>
            <a:ext cx="960889" cy="393507"/>
          </a:xfrm>
          <a:prstGeom prst="rect">
            <a:avLst/>
          </a:prstGeom>
        </p:spPr>
      </p:pic>
      <p:sp>
        <p:nvSpPr>
          <p:cNvPr id="4" name="TextBox 3">
            <a:extLst>
              <a:ext uri="{FF2B5EF4-FFF2-40B4-BE49-F238E27FC236}">
                <a16:creationId xmlns:a16="http://schemas.microsoft.com/office/drawing/2014/main" id="{6168C23A-F6BB-47CF-86BE-7230AD6B4EE8}"/>
              </a:ext>
            </a:extLst>
          </p:cNvPr>
          <p:cNvSpPr txBox="1"/>
          <p:nvPr/>
        </p:nvSpPr>
        <p:spPr>
          <a:xfrm>
            <a:off x="375324" y="2009392"/>
            <a:ext cx="1612493" cy="369332"/>
          </a:xfrm>
          <a:prstGeom prst="rect">
            <a:avLst/>
          </a:prstGeom>
          <a:noFill/>
        </p:spPr>
        <p:txBody>
          <a:bodyPr wrap="none" rtlCol="0">
            <a:spAutoFit/>
          </a:bodyPr>
          <a:lstStyle/>
          <a:p>
            <a:r>
              <a:rPr lang="en-GB" dirty="0"/>
              <a:t>(Impact Factor)</a:t>
            </a:r>
          </a:p>
        </p:txBody>
      </p:sp>
      <p:sp>
        <p:nvSpPr>
          <p:cNvPr id="11" name="TextBox 10">
            <a:extLst>
              <a:ext uri="{FF2B5EF4-FFF2-40B4-BE49-F238E27FC236}">
                <a16:creationId xmlns:a16="http://schemas.microsoft.com/office/drawing/2014/main" id="{101269BA-FD5A-45BB-B33F-1649C5EFA6BA}"/>
              </a:ext>
            </a:extLst>
          </p:cNvPr>
          <p:cNvSpPr txBox="1"/>
          <p:nvPr/>
        </p:nvSpPr>
        <p:spPr>
          <a:xfrm>
            <a:off x="465102" y="3183528"/>
            <a:ext cx="1207959" cy="369332"/>
          </a:xfrm>
          <a:prstGeom prst="rect">
            <a:avLst/>
          </a:prstGeom>
          <a:noFill/>
        </p:spPr>
        <p:txBody>
          <a:bodyPr wrap="none" rtlCol="0">
            <a:spAutoFit/>
          </a:bodyPr>
          <a:lstStyle/>
          <a:p>
            <a:r>
              <a:rPr lang="en-GB" dirty="0"/>
              <a:t>(</a:t>
            </a:r>
            <a:r>
              <a:rPr lang="en-GB" dirty="0" err="1"/>
              <a:t>CiteScore</a:t>
            </a:r>
            <a:r>
              <a:rPr lang="en-GB" dirty="0"/>
              <a:t>)</a:t>
            </a:r>
          </a:p>
        </p:txBody>
      </p:sp>
      <p:sp>
        <p:nvSpPr>
          <p:cNvPr id="5" name="TextBox 4">
            <a:extLst>
              <a:ext uri="{FF2B5EF4-FFF2-40B4-BE49-F238E27FC236}">
                <a16:creationId xmlns:a16="http://schemas.microsoft.com/office/drawing/2014/main" id="{74CAFB4E-BD5B-2712-3D99-57D6E0785E29}"/>
              </a:ext>
            </a:extLst>
          </p:cNvPr>
          <p:cNvSpPr txBox="1"/>
          <p:nvPr/>
        </p:nvSpPr>
        <p:spPr>
          <a:xfrm>
            <a:off x="8607972" y="5328745"/>
            <a:ext cx="1692579" cy="369332"/>
          </a:xfrm>
          <a:prstGeom prst="rect">
            <a:avLst/>
          </a:prstGeom>
          <a:noFill/>
        </p:spPr>
        <p:txBody>
          <a:bodyPr wrap="none" rtlCol="0">
            <a:spAutoFit/>
          </a:bodyPr>
          <a:lstStyle/>
          <a:p>
            <a:r>
              <a:rPr lang="en-GB" dirty="0"/>
              <a:t>But what about </a:t>
            </a:r>
          </a:p>
        </p:txBody>
      </p:sp>
      <p:pic>
        <p:nvPicPr>
          <p:cNvPr id="12" name="Picture 11" descr="A picture containing text, clipart&#10;&#10;Description automatically generated">
            <a:extLst>
              <a:ext uri="{FF2B5EF4-FFF2-40B4-BE49-F238E27FC236}">
                <a16:creationId xmlns:a16="http://schemas.microsoft.com/office/drawing/2014/main" id="{F123F241-03BB-8809-2758-C94D3C99EA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67449" y="5663571"/>
            <a:ext cx="2866203" cy="610759"/>
          </a:xfrm>
          <a:prstGeom prst="rect">
            <a:avLst/>
          </a:prstGeom>
        </p:spPr>
      </p:pic>
      <p:sp>
        <p:nvSpPr>
          <p:cNvPr id="13" name="TextBox 12">
            <a:extLst>
              <a:ext uri="{FF2B5EF4-FFF2-40B4-BE49-F238E27FC236}">
                <a16:creationId xmlns:a16="http://schemas.microsoft.com/office/drawing/2014/main" id="{169B31D8-B1B7-F177-87F5-CDB228460958}"/>
              </a:ext>
            </a:extLst>
          </p:cNvPr>
          <p:cNvSpPr txBox="1"/>
          <p:nvPr/>
        </p:nvSpPr>
        <p:spPr>
          <a:xfrm>
            <a:off x="11611557" y="5725707"/>
            <a:ext cx="351378" cy="523220"/>
          </a:xfrm>
          <a:prstGeom prst="rect">
            <a:avLst/>
          </a:prstGeom>
          <a:noFill/>
        </p:spPr>
        <p:txBody>
          <a:bodyPr wrap="none" rtlCol="0">
            <a:spAutoFit/>
          </a:bodyPr>
          <a:lstStyle/>
          <a:p>
            <a:r>
              <a:rPr lang="en-GB" sz="2800" dirty="0"/>
              <a:t>?</a:t>
            </a:r>
          </a:p>
        </p:txBody>
      </p:sp>
      <p:pic>
        <p:nvPicPr>
          <p:cNvPr id="15" name="Picture 14">
            <a:extLst>
              <a:ext uri="{FF2B5EF4-FFF2-40B4-BE49-F238E27FC236}">
                <a16:creationId xmlns:a16="http://schemas.microsoft.com/office/drawing/2014/main" id="{A3110AE1-4B2F-7B06-9B02-9FCA893B14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4110" y="1106751"/>
            <a:ext cx="1994920" cy="1014986"/>
          </a:xfrm>
          <a:prstGeom prst="rect">
            <a:avLst/>
          </a:prstGeom>
        </p:spPr>
      </p:pic>
    </p:spTree>
    <p:extLst>
      <p:ext uri="{BB962C8B-B14F-4D97-AF65-F5344CB8AC3E}">
        <p14:creationId xmlns:p14="http://schemas.microsoft.com/office/powerpoint/2010/main" val="419140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1F1D-54A8-475A-B968-17C2623281DF}"/>
              </a:ext>
            </a:extLst>
          </p:cNvPr>
          <p:cNvSpPr>
            <a:spLocks noGrp="1"/>
          </p:cNvSpPr>
          <p:nvPr>
            <p:ph type="title"/>
          </p:nvPr>
        </p:nvSpPr>
        <p:spPr>
          <a:xfrm>
            <a:off x="838199" y="223236"/>
            <a:ext cx="10515600" cy="1325563"/>
          </a:xfrm>
        </p:spPr>
        <p:txBody>
          <a:bodyPr/>
          <a:lstStyle/>
          <a:p>
            <a:r>
              <a:rPr lang="en-GB" dirty="0">
                <a:solidFill>
                  <a:srgbClr val="0070C0"/>
                </a:solidFill>
                <a:latin typeface="Gill Sans MT" panose="020B0502020104020203" pitchFamily="34" charset="0"/>
              </a:rPr>
              <a:t>What is the Impact Factor?</a:t>
            </a:r>
          </a:p>
        </p:txBody>
      </p:sp>
      <p:sp>
        <p:nvSpPr>
          <p:cNvPr id="3" name="Content Placeholder 2">
            <a:extLst>
              <a:ext uri="{FF2B5EF4-FFF2-40B4-BE49-F238E27FC236}">
                <a16:creationId xmlns:a16="http://schemas.microsoft.com/office/drawing/2014/main" id="{9E73916F-0165-479A-8EC5-364468FE7FEA}"/>
              </a:ext>
            </a:extLst>
          </p:cNvPr>
          <p:cNvSpPr>
            <a:spLocks noGrp="1"/>
          </p:cNvSpPr>
          <p:nvPr>
            <p:ph idx="1"/>
          </p:nvPr>
        </p:nvSpPr>
        <p:spPr>
          <a:xfrm>
            <a:off x="838199" y="1413164"/>
            <a:ext cx="10649989" cy="4854632"/>
          </a:xfrm>
        </p:spPr>
        <p:txBody>
          <a:bodyPr>
            <a:normAutofit lnSpcReduction="10000"/>
          </a:bodyPr>
          <a:lstStyle/>
          <a:p>
            <a:r>
              <a:rPr lang="en-GB" dirty="0"/>
              <a:t>The Impact Factor of a journal is calculated according to the number of citations that journal receives over the previous two years.  </a:t>
            </a:r>
            <a:r>
              <a:rPr lang="en-GB" dirty="0">
                <a:hlinkClick r:id="rId2"/>
              </a:rPr>
              <a:t>https://en.wikipedia.org/wiki/Impact_factor</a:t>
            </a:r>
            <a:r>
              <a:rPr lang="en-GB" dirty="0"/>
              <a:t> </a:t>
            </a:r>
          </a:p>
          <a:p>
            <a:pPr lvl="0"/>
            <a:r>
              <a:rPr lang="en-GB" dirty="0"/>
              <a:t>Not all journals have an Impact Factor, and it is not always a good indication of the best journals.</a:t>
            </a:r>
          </a:p>
          <a:p>
            <a:r>
              <a:rPr lang="en-GB" dirty="0"/>
              <a:t>Impact Factor is an ‘article-level metric’ – it is not intended to assess the quality of individual articles. </a:t>
            </a:r>
          </a:p>
          <a:p>
            <a:r>
              <a:rPr lang="en-GB" dirty="0"/>
              <a:t>To qualify for an Impact Factor, journals </a:t>
            </a:r>
            <a:r>
              <a:rPr lang="en-GB" b="1" dirty="0"/>
              <a:t>must</a:t>
            </a:r>
            <a:r>
              <a:rPr lang="en-GB" dirty="0"/>
              <a:t> be indexed </a:t>
            </a:r>
            <a:br>
              <a:rPr lang="en-GB" dirty="0"/>
            </a:br>
            <a:r>
              <a:rPr lang="en-GB" dirty="0"/>
              <a:t>in the </a:t>
            </a:r>
            <a:r>
              <a:rPr lang="en-GB" dirty="0" err="1"/>
              <a:t>Clarivate</a:t>
            </a:r>
            <a:r>
              <a:rPr lang="en-GB" dirty="0"/>
              <a:t> (Thomson Reuters) Web of Science.</a:t>
            </a:r>
          </a:p>
          <a:p>
            <a:r>
              <a:rPr lang="en-GB" dirty="0">
                <a:solidFill>
                  <a:srgbClr val="FF0000"/>
                </a:solidFill>
              </a:rPr>
              <a:t>Watch out for fake impact factors! </a:t>
            </a:r>
            <a:r>
              <a:rPr lang="en-GB" dirty="0"/>
              <a:t>Check </a:t>
            </a:r>
            <a:r>
              <a:rPr lang="en-GB" dirty="0">
                <a:hlinkClick r:id="rId3"/>
              </a:rPr>
              <a:t>http://mjl.clarivate.com/</a:t>
            </a:r>
            <a:r>
              <a:rPr lang="en-GB" dirty="0"/>
              <a:t> to make sure the journal is making a legitimate claim about their indexing.</a:t>
            </a:r>
          </a:p>
        </p:txBody>
      </p:sp>
      <p:pic>
        <p:nvPicPr>
          <p:cNvPr id="4" name="Picture 3">
            <a:extLst>
              <a:ext uri="{FF2B5EF4-FFF2-40B4-BE49-F238E27FC236}">
                <a16:creationId xmlns:a16="http://schemas.microsoft.com/office/drawing/2014/main" id="{BD6CABCE-7A6D-471C-9269-C3EBA2FFFDAE}"/>
              </a:ext>
            </a:extLst>
          </p:cNvPr>
          <p:cNvPicPr/>
          <p:nvPr/>
        </p:nvPicPr>
        <p:blipFill>
          <a:blip r:embed="rId4" cstate="screen">
            <a:extLst>
              <a:ext uri="{28A0092B-C50C-407E-A947-70E740481C1C}">
                <a14:useLocalDpi xmlns:a14="http://schemas.microsoft.com/office/drawing/2010/main"/>
              </a:ext>
            </a:extLst>
          </a:blip>
          <a:stretch>
            <a:fillRect/>
          </a:stretch>
        </p:blipFill>
        <p:spPr>
          <a:xfrm>
            <a:off x="9609510" y="4156361"/>
            <a:ext cx="1878678" cy="769364"/>
          </a:xfrm>
          <a:prstGeom prst="rect">
            <a:avLst/>
          </a:prstGeom>
        </p:spPr>
      </p:pic>
      <p:sp>
        <p:nvSpPr>
          <p:cNvPr id="7" name="Arrow: Right 6">
            <a:extLst>
              <a:ext uri="{FF2B5EF4-FFF2-40B4-BE49-F238E27FC236}">
                <a16:creationId xmlns:a16="http://schemas.microsoft.com/office/drawing/2014/main" id="{13404E66-48B5-4236-BD9C-976B1BF2E657}"/>
              </a:ext>
            </a:extLst>
          </p:cNvPr>
          <p:cNvSpPr/>
          <p:nvPr/>
        </p:nvSpPr>
        <p:spPr>
          <a:xfrm>
            <a:off x="-475861" y="4450702"/>
            <a:ext cx="1314060" cy="47502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DE4C230B-CFCD-4173-9B33-8EC1F9038C9A}"/>
              </a:ext>
            </a:extLst>
          </p:cNvPr>
          <p:cNvSpPr/>
          <p:nvPr/>
        </p:nvSpPr>
        <p:spPr>
          <a:xfrm>
            <a:off x="-475861" y="5314208"/>
            <a:ext cx="1314060" cy="47502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322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CD228CAE-9CAE-E8E5-3ED3-675DAFA4D0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2197" y="1383"/>
            <a:ext cx="4472813" cy="341973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DFDC681-68E2-0CB2-B699-70A02D52E9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03462" y="3819074"/>
            <a:ext cx="7506350" cy="216426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FD55FA1A-3542-D75E-D77D-7F5C7E09F59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7194" y="5991225"/>
            <a:ext cx="4352925" cy="866775"/>
          </a:xfrm>
          <a:prstGeom prst="rect">
            <a:avLst/>
          </a:prstGeom>
        </p:spPr>
      </p:pic>
      <p:pic>
        <p:nvPicPr>
          <p:cNvPr id="11" name="Picture 10" descr="A picture containing text, person, cellphone&#10;&#10;Description automatically generated">
            <a:extLst>
              <a:ext uri="{FF2B5EF4-FFF2-40B4-BE49-F238E27FC236}">
                <a16:creationId xmlns:a16="http://schemas.microsoft.com/office/drawing/2014/main" id="{37193DDA-D527-E331-AD9F-9D2D8D4BB72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6786" y="-7883"/>
            <a:ext cx="3431627" cy="6858000"/>
          </a:xfrm>
          <a:prstGeom prst="rect">
            <a:avLst/>
          </a:prstGeom>
        </p:spPr>
      </p:pic>
      <p:sp>
        <p:nvSpPr>
          <p:cNvPr id="12" name="TextBox 11">
            <a:extLst>
              <a:ext uri="{FF2B5EF4-FFF2-40B4-BE49-F238E27FC236}">
                <a16:creationId xmlns:a16="http://schemas.microsoft.com/office/drawing/2014/main" id="{460AC926-F614-02C3-47C2-23966C630DA2}"/>
              </a:ext>
            </a:extLst>
          </p:cNvPr>
          <p:cNvSpPr txBox="1"/>
          <p:nvPr/>
        </p:nvSpPr>
        <p:spPr>
          <a:xfrm>
            <a:off x="8576444" y="6239946"/>
            <a:ext cx="2652842" cy="369332"/>
          </a:xfrm>
          <a:prstGeom prst="rect">
            <a:avLst/>
          </a:prstGeom>
          <a:noFill/>
        </p:spPr>
        <p:txBody>
          <a:bodyPr wrap="none" rtlCol="0">
            <a:spAutoFit/>
          </a:bodyPr>
          <a:lstStyle/>
          <a:p>
            <a:r>
              <a:rPr lang="en-GB" dirty="0">
                <a:hlinkClick r:id="rId7"/>
              </a:rPr>
              <a:t>https://mjl.clarivate.com/</a:t>
            </a:r>
            <a:r>
              <a:rPr lang="en-GB" dirty="0"/>
              <a:t> </a:t>
            </a:r>
          </a:p>
        </p:txBody>
      </p:sp>
      <p:cxnSp>
        <p:nvCxnSpPr>
          <p:cNvPr id="14" name="Straight Connector 13">
            <a:extLst>
              <a:ext uri="{FF2B5EF4-FFF2-40B4-BE49-F238E27FC236}">
                <a16:creationId xmlns:a16="http://schemas.microsoft.com/office/drawing/2014/main" id="{11BB6A55-EFDA-0BB2-3686-EF607E69145D}"/>
              </a:ext>
            </a:extLst>
          </p:cNvPr>
          <p:cNvCxnSpPr/>
          <p:nvPr/>
        </p:nvCxnSpPr>
        <p:spPr>
          <a:xfrm>
            <a:off x="3584028" y="3429000"/>
            <a:ext cx="86079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Logo, company name&#10;&#10;Description automatically generated">
            <a:extLst>
              <a:ext uri="{FF2B5EF4-FFF2-40B4-BE49-F238E27FC236}">
                <a16:creationId xmlns:a16="http://schemas.microsoft.com/office/drawing/2014/main" id="{4E548A4D-EDBF-2504-462E-4D11F19811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02366" y="87302"/>
            <a:ext cx="3431627" cy="3247896"/>
          </a:xfrm>
          <a:prstGeom prst="rect">
            <a:avLst/>
          </a:prstGeom>
        </p:spPr>
      </p:pic>
    </p:spTree>
    <p:extLst>
      <p:ext uri="{BB962C8B-B14F-4D97-AF65-F5344CB8AC3E}">
        <p14:creationId xmlns:p14="http://schemas.microsoft.com/office/powerpoint/2010/main" val="35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8211-5D57-4D79-8FFD-1FAF08364D86}"/>
              </a:ext>
            </a:extLst>
          </p:cNvPr>
          <p:cNvSpPr>
            <a:spLocks noGrp="1"/>
          </p:cNvSpPr>
          <p:nvPr>
            <p:ph type="title"/>
          </p:nvPr>
        </p:nvSpPr>
        <p:spPr/>
        <p:txBody>
          <a:bodyPr/>
          <a:lstStyle/>
          <a:p>
            <a:pPr algn="ctr"/>
            <a:r>
              <a:rPr lang="en-GB" dirty="0">
                <a:solidFill>
                  <a:srgbClr val="0070C0"/>
                </a:solidFill>
                <a:latin typeface="Gill Sans MT" panose="020B0502020104020203" pitchFamily="34" charset="0"/>
              </a:rPr>
              <a:t>‘Blacklists’ and ‘whitelists’</a:t>
            </a:r>
          </a:p>
        </p:txBody>
      </p:sp>
      <p:sp>
        <p:nvSpPr>
          <p:cNvPr id="3" name="Content Placeholder 2">
            <a:extLst>
              <a:ext uri="{FF2B5EF4-FFF2-40B4-BE49-F238E27FC236}">
                <a16:creationId xmlns:a16="http://schemas.microsoft.com/office/drawing/2014/main" id="{0E0C8CD8-8665-45FD-BEFD-FF4E0D7A347A}"/>
              </a:ext>
            </a:extLst>
          </p:cNvPr>
          <p:cNvSpPr>
            <a:spLocks noGrp="1"/>
          </p:cNvSpPr>
          <p:nvPr>
            <p:ph idx="1"/>
          </p:nvPr>
        </p:nvSpPr>
        <p:spPr/>
        <p:txBody>
          <a:bodyPr>
            <a:normAutofit lnSpcReduction="10000"/>
          </a:bodyPr>
          <a:lstStyle/>
          <a:p>
            <a:pPr marL="0" indent="0">
              <a:buNone/>
            </a:pPr>
            <a:r>
              <a:rPr lang="en-GB" sz="2400" b="1" dirty="0"/>
              <a:t>Blacklists</a:t>
            </a:r>
          </a:p>
          <a:p>
            <a:r>
              <a:rPr lang="en-GB" sz="2400" dirty="0"/>
              <a:t>“Beall’s List” (continued by an anonymous author, highly disputed)</a:t>
            </a:r>
            <a:br>
              <a:rPr lang="en-GB" sz="2400" i="1" dirty="0"/>
            </a:br>
            <a:r>
              <a:rPr lang="en-GB" sz="2400" dirty="0">
                <a:hlinkClick r:id="rId2"/>
              </a:rPr>
              <a:t>https://beallslist.net/</a:t>
            </a:r>
            <a:endParaRPr lang="en-GB" sz="2400" dirty="0"/>
          </a:p>
          <a:p>
            <a:r>
              <a:rPr lang="en-GB" sz="2400" dirty="0"/>
              <a:t>“Predatory Reports” – anonymous</a:t>
            </a:r>
          </a:p>
          <a:p>
            <a:r>
              <a:rPr lang="en-GB" sz="2400" dirty="0">
                <a:hlinkClick r:id="rId3"/>
              </a:rPr>
              <a:t>https://predatoryreports.org</a:t>
            </a:r>
            <a:r>
              <a:rPr lang="en-GB" sz="2400" dirty="0"/>
              <a:t> </a:t>
            </a:r>
          </a:p>
          <a:p>
            <a:r>
              <a:rPr lang="en-GB" sz="2400" dirty="0" err="1"/>
              <a:t>Cabell’s</a:t>
            </a:r>
            <a:r>
              <a:rPr lang="en-GB" sz="2400" dirty="0"/>
              <a:t> Blacklist ($)</a:t>
            </a:r>
            <a:br>
              <a:rPr lang="en-GB" sz="2400" dirty="0"/>
            </a:br>
            <a:r>
              <a:rPr lang="en-GB" sz="2400" dirty="0">
                <a:hlinkClick r:id="rId4"/>
              </a:rPr>
              <a:t>https://www2.cabells.com/about-blacklist</a:t>
            </a:r>
            <a:r>
              <a:rPr lang="en-GB" sz="2400" dirty="0"/>
              <a:t>  </a:t>
            </a:r>
          </a:p>
          <a:p>
            <a:pPr marL="0" indent="0">
              <a:buNone/>
            </a:pPr>
            <a:r>
              <a:rPr lang="en-GB" sz="2400" b="1" dirty="0"/>
              <a:t>Whitelists</a:t>
            </a:r>
          </a:p>
          <a:p>
            <a:r>
              <a:rPr lang="en-GB" sz="2400" dirty="0" err="1"/>
              <a:t>Cabell’s</a:t>
            </a:r>
            <a:r>
              <a:rPr lang="en-GB" sz="2400" dirty="0"/>
              <a:t> Whitelist ($)</a:t>
            </a:r>
            <a:br>
              <a:rPr lang="en-GB" sz="2400" dirty="0"/>
            </a:br>
            <a:r>
              <a:rPr lang="en-GB" sz="2400" dirty="0">
                <a:hlinkClick r:id="rId5"/>
              </a:rPr>
              <a:t>https://www2.cabells.com/about-whitelist</a:t>
            </a:r>
            <a:r>
              <a:rPr lang="en-GB" sz="2400" dirty="0"/>
              <a:t> </a:t>
            </a:r>
          </a:p>
          <a:p>
            <a:r>
              <a:rPr lang="en-GB" sz="2400" dirty="0"/>
              <a:t>DOAJ, Web of Science, Scopus, </a:t>
            </a:r>
            <a:r>
              <a:rPr lang="en-GB" sz="2400" dirty="0" err="1"/>
              <a:t>Pubmed</a:t>
            </a:r>
            <a:r>
              <a:rPr lang="en-GB" sz="2400" dirty="0"/>
              <a:t> (Medline)</a:t>
            </a:r>
          </a:p>
        </p:txBody>
      </p:sp>
    </p:spTree>
    <p:extLst>
      <p:ext uri="{BB962C8B-B14F-4D97-AF65-F5344CB8AC3E}">
        <p14:creationId xmlns:p14="http://schemas.microsoft.com/office/powerpoint/2010/main" val="2858626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88AE1-0A46-B3D9-3157-D5F5F64E664F}"/>
              </a:ext>
            </a:extLst>
          </p:cNvPr>
          <p:cNvSpPr>
            <a:spLocks noGrp="1"/>
          </p:cNvSpPr>
          <p:nvPr>
            <p:ph type="title"/>
          </p:nvPr>
        </p:nvSpPr>
        <p:spPr>
          <a:xfrm>
            <a:off x="838201" y="345810"/>
            <a:ext cx="5120561" cy="1325563"/>
          </a:xfrm>
        </p:spPr>
        <p:txBody>
          <a:bodyPr>
            <a:normAutofit/>
          </a:bodyPr>
          <a:lstStyle/>
          <a:p>
            <a:r>
              <a:rPr lang="en-GB" u="sng"/>
              <a:t>Critically examine the website</a:t>
            </a:r>
          </a:p>
        </p:txBody>
      </p:sp>
      <p:sp>
        <p:nvSpPr>
          <p:cNvPr id="3" name="Content Placeholder 2">
            <a:extLst>
              <a:ext uri="{FF2B5EF4-FFF2-40B4-BE49-F238E27FC236}">
                <a16:creationId xmlns:a16="http://schemas.microsoft.com/office/drawing/2014/main" id="{1CC88974-11B4-AB66-79B4-869F5B85EC3E}"/>
              </a:ext>
            </a:extLst>
          </p:cNvPr>
          <p:cNvSpPr>
            <a:spLocks noGrp="1"/>
          </p:cNvSpPr>
          <p:nvPr>
            <p:ph idx="1"/>
          </p:nvPr>
        </p:nvSpPr>
        <p:spPr>
          <a:xfrm>
            <a:off x="252248" y="1825624"/>
            <a:ext cx="5981965" cy="4827424"/>
          </a:xfrm>
        </p:spPr>
        <p:txBody>
          <a:bodyPr>
            <a:noAutofit/>
          </a:bodyPr>
          <a:lstStyle/>
          <a:p>
            <a:r>
              <a:rPr lang="en-US" dirty="0"/>
              <a:t>Does it carry out rigorous peer review? (???)</a:t>
            </a:r>
          </a:p>
          <a:p>
            <a:r>
              <a:rPr lang="en-US" dirty="0"/>
              <a:t>Does it charge a fee? Is this justified?</a:t>
            </a:r>
          </a:p>
          <a:p>
            <a:r>
              <a:rPr lang="en-US" dirty="0"/>
              <a:t>Is it indexed in a reputable or relevant database? </a:t>
            </a:r>
          </a:p>
          <a:p>
            <a:r>
              <a:rPr lang="en-US" dirty="0"/>
              <a:t>How does the journal talk about itself?</a:t>
            </a:r>
          </a:p>
          <a:p>
            <a:r>
              <a:rPr lang="en-US" dirty="0"/>
              <a:t>Does the Editorial Board look legitimate?</a:t>
            </a:r>
          </a:p>
          <a:p>
            <a:r>
              <a:rPr lang="en-US" dirty="0"/>
              <a:t>Does the publisher look credible?</a:t>
            </a:r>
            <a:endParaRPr lang="en-GB" dirty="0"/>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descr="A picture containing text, clipart&#10;&#10;Description automatically generated">
            <a:extLst>
              <a:ext uri="{FF2B5EF4-FFF2-40B4-BE49-F238E27FC236}">
                <a16:creationId xmlns:a16="http://schemas.microsoft.com/office/drawing/2014/main" id="{BEED1B72-5933-6166-B4D1-570C6AA5DE0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Graphical user interface, website&#10;&#10;Description automatically generated">
            <a:extLst>
              <a:ext uri="{FF2B5EF4-FFF2-40B4-BE49-F238E27FC236}">
                <a16:creationId xmlns:a16="http://schemas.microsoft.com/office/drawing/2014/main" id="{6163304B-9921-15E1-46E4-A3250DDBAF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8522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7CE74593-176E-75F8-B1F9-920D4468626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0800000">
            <a:off x="0" y="5375304"/>
            <a:ext cx="12192000" cy="1165961"/>
          </a:xfrm>
          <a:prstGeom prst="rect">
            <a:avLst/>
          </a:prstGeom>
        </p:spPr>
      </p:pic>
      <p:sp>
        <p:nvSpPr>
          <p:cNvPr id="6" name="Rectangle 5">
            <a:extLst>
              <a:ext uri="{FF2B5EF4-FFF2-40B4-BE49-F238E27FC236}">
                <a16:creationId xmlns:a16="http://schemas.microsoft.com/office/drawing/2014/main" id="{E72CBA3E-2C5A-C1BD-2766-647DB2D7DC97}"/>
              </a:ext>
            </a:extLst>
          </p:cNvPr>
          <p:cNvSpPr/>
          <p:nvPr/>
        </p:nvSpPr>
        <p:spPr>
          <a:xfrm>
            <a:off x="304064" y="995285"/>
            <a:ext cx="1893801" cy="2248477"/>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C00000"/>
                </a:solidFill>
              </a:rPr>
              <a:t>definite predatory or fake journals</a:t>
            </a:r>
          </a:p>
          <a:p>
            <a:pPr algn="ctr" eaLnBrk="1" hangingPunct="1">
              <a:defRPr/>
            </a:pPr>
            <a:r>
              <a:rPr lang="en-US" dirty="0">
                <a:solidFill>
                  <a:srgbClr val="C00000"/>
                </a:solidFill>
              </a:rPr>
              <a:t>that want your money for putting a PDF on a website</a:t>
            </a:r>
            <a:endParaRPr lang="en-GB" dirty="0">
              <a:solidFill>
                <a:srgbClr val="C00000"/>
              </a:solidFill>
            </a:endParaRPr>
          </a:p>
        </p:txBody>
      </p:sp>
      <p:sp>
        <p:nvSpPr>
          <p:cNvPr id="7" name="Rectangle 6">
            <a:extLst>
              <a:ext uri="{FF2B5EF4-FFF2-40B4-BE49-F238E27FC236}">
                <a16:creationId xmlns:a16="http://schemas.microsoft.com/office/drawing/2014/main" id="{FCCA0575-AC8D-BB08-4CF8-025947ED87F6}"/>
              </a:ext>
            </a:extLst>
          </p:cNvPr>
          <p:cNvSpPr/>
          <p:nvPr/>
        </p:nvSpPr>
        <p:spPr>
          <a:xfrm>
            <a:off x="2342549" y="2697937"/>
            <a:ext cx="1622150" cy="2122353"/>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C00000"/>
                </a:solidFill>
              </a:rPr>
              <a:t>journal with low quality publishing practices</a:t>
            </a:r>
          </a:p>
          <a:p>
            <a:pPr algn="ctr" eaLnBrk="1" hangingPunct="1">
              <a:defRPr/>
            </a:pPr>
            <a:r>
              <a:rPr lang="en-US" dirty="0">
                <a:solidFill>
                  <a:srgbClr val="C00000"/>
                </a:solidFill>
              </a:rPr>
              <a:t>(charges £$)</a:t>
            </a:r>
            <a:endParaRPr lang="en-GB" dirty="0">
              <a:solidFill>
                <a:srgbClr val="C00000"/>
              </a:solidFill>
            </a:endParaRPr>
          </a:p>
        </p:txBody>
      </p:sp>
      <p:sp>
        <p:nvSpPr>
          <p:cNvPr id="8" name="Rectangle 7">
            <a:extLst>
              <a:ext uri="{FF2B5EF4-FFF2-40B4-BE49-F238E27FC236}">
                <a16:creationId xmlns:a16="http://schemas.microsoft.com/office/drawing/2014/main" id="{7B8FE097-9DB9-78BA-78E5-B10E8110E3AF}"/>
              </a:ext>
            </a:extLst>
          </p:cNvPr>
          <p:cNvSpPr/>
          <p:nvPr/>
        </p:nvSpPr>
        <p:spPr>
          <a:xfrm>
            <a:off x="4345788" y="988709"/>
            <a:ext cx="1622150" cy="2122353"/>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accent2">
                    <a:lumMod val="75000"/>
                  </a:schemeClr>
                </a:solidFill>
              </a:rPr>
              <a:t>journal with low quality publishing practices (no charges)</a:t>
            </a:r>
            <a:endParaRPr lang="en-GB" dirty="0">
              <a:solidFill>
                <a:schemeClr val="accent2">
                  <a:lumMod val="75000"/>
                </a:schemeClr>
              </a:solidFill>
            </a:endParaRPr>
          </a:p>
        </p:txBody>
      </p:sp>
      <p:sp>
        <p:nvSpPr>
          <p:cNvPr id="9" name="Rectangle 8">
            <a:extLst>
              <a:ext uri="{FF2B5EF4-FFF2-40B4-BE49-F238E27FC236}">
                <a16:creationId xmlns:a16="http://schemas.microsoft.com/office/drawing/2014/main" id="{664DB7FB-277B-5333-CDEB-CA5DBBD3E099}"/>
              </a:ext>
            </a:extLst>
          </p:cNvPr>
          <p:cNvSpPr/>
          <p:nvPr/>
        </p:nvSpPr>
        <p:spPr>
          <a:xfrm>
            <a:off x="6222854" y="2630582"/>
            <a:ext cx="1622150" cy="2122353"/>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00B050"/>
                </a:solidFill>
              </a:rPr>
              <a:t>Regional or niche journals which lack information on their website</a:t>
            </a:r>
            <a:endParaRPr lang="en-GB" dirty="0">
              <a:solidFill>
                <a:srgbClr val="00B050"/>
              </a:solidFill>
            </a:endParaRPr>
          </a:p>
        </p:txBody>
      </p:sp>
      <p:sp>
        <p:nvSpPr>
          <p:cNvPr id="10" name="Rectangle 9">
            <a:extLst>
              <a:ext uri="{FF2B5EF4-FFF2-40B4-BE49-F238E27FC236}">
                <a16:creationId xmlns:a16="http://schemas.microsoft.com/office/drawing/2014/main" id="{ABF5793D-C91B-592C-CCA2-DE34A990B2FA}"/>
              </a:ext>
            </a:extLst>
          </p:cNvPr>
          <p:cNvSpPr/>
          <p:nvPr/>
        </p:nvSpPr>
        <p:spPr>
          <a:xfrm>
            <a:off x="8037594" y="2003868"/>
            <a:ext cx="3850342" cy="2122353"/>
          </a:xfrm>
          <a:prstGeom prst="rect">
            <a:avLst/>
          </a:prstGeom>
          <a:solidFill>
            <a:schemeClr val="bg1"/>
          </a:solidFill>
          <a:ln w="57150">
            <a:solidFill>
              <a:srgbClr val="57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u="sng" dirty="0">
                <a:solidFill>
                  <a:srgbClr val="0070C0"/>
                </a:solidFill>
              </a:rPr>
              <a:t>Good journals</a:t>
            </a:r>
          </a:p>
          <a:p>
            <a:pPr marL="342900" indent="-342900" algn="ctr" eaLnBrk="1" hangingPunct="1">
              <a:buFont typeface="Arial" panose="020B0604020202020204" pitchFamily="34" charset="0"/>
              <a:buChar char="•"/>
              <a:defRPr/>
            </a:pPr>
            <a:r>
              <a:rPr lang="en-US" sz="2000" b="1" dirty="0">
                <a:solidFill>
                  <a:srgbClr val="0070C0"/>
                </a:solidFill>
              </a:rPr>
              <a:t>usually indexed </a:t>
            </a:r>
          </a:p>
          <a:p>
            <a:pPr marL="342900" indent="-342900" algn="ctr" eaLnBrk="1" hangingPunct="1">
              <a:buFont typeface="Arial" panose="020B0604020202020204" pitchFamily="34" charset="0"/>
              <a:buChar char="•"/>
              <a:defRPr/>
            </a:pPr>
            <a:r>
              <a:rPr lang="en-US" sz="2000" b="1" dirty="0">
                <a:solidFill>
                  <a:srgbClr val="0070C0"/>
                </a:solidFill>
              </a:rPr>
              <a:t>transparent practices </a:t>
            </a:r>
          </a:p>
          <a:p>
            <a:pPr marL="342900" indent="-342900" algn="ctr" eaLnBrk="1" hangingPunct="1">
              <a:buFont typeface="Arial" panose="020B0604020202020204" pitchFamily="34" charset="0"/>
              <a:buChar char="•"/>
              <a:defRPr/>
            </a:pPr>
            <a:r>
              <a:rPr lang="en-US" sz="2000" b="1" dirty="0">
                <a:solidFill>
                  <a:srgbClr val="0070C0"/>
                </a:solidFill>
              </a:rPr>
              <a:t>good information on website</a:t>
            </a:r>
          </a:p>
          <a:p>
            <a:pPr marL="342900" indent="-342900" algn="ctr" eaLnBrk="1" hangingPunct="1">
              <a:buFont typeface="Arial" panose="020B0604020202020204" pitchFamily="34" charset="0"/>
              <a:buChar char="•"/>
              <a:defRPr/>
            </a:pPr>
            <a:r>
              <a:rPr lang="en-US" sz="2000" b="1" dirty="0" err="1">
                <a:solidFill>
                  <a:srgbClr val="0070C0"/>
                </a:solidFill>
              </a:rPr>
              <a:t>Recognised</a:t>
            </a:r>
            <a:r>
              <a:rPr lang="en-US" sz="2000" b="1" dirty="0">
                <a:solidFill>
                  <a:srgbClr val="0070C0"/>
                </a:solidFill>
              </a:rPr>
              <a:t> Ed Board members</a:t>
            </a:r>
            <a:endParaRPr lang="en-GB" sz="2000" b="1" dirty="0">
              <a:solidFill>
                <a:srgbClr val="0070C0"/>
              </a:solidFill>
            </a:endParaRPr>
          </a:p>
        </p:txBody>
      </p:sp>
      <p:sp>
        <p:nvSpPr>
          <p:cNvPr id="11" name="TextBox 10">
            <a:extLst>
              <a:ext uri="{FF2B5EF4-FFF2-40B4-BE49-F238E27FC236}">
                <a16:creationId xmlns:a16="http://schemas.microsoft.com/office/drawing/2014/main" id="{52E56343-C9E6-CAB6-E99E-9BE54FD820A8}"/>
              </a:ext>
            </a:extLst>
          </p:cNvPr>
          <p:cNvSpPr txBox="1"/>
          <p:nvPr/>
        </p:nvSpPr>
        <p:spPr>
          <a:xfrm>
            <a:off x="2847148" y="166285"/>
            <a:ext cx="6373796" cy="400110"/>
          </a:xfrm>
          <a:prstGeom prst="rect">
            <a:avLst/>
          </a:prstGeom>
          <a:noFill/>
        </p:spPr>
        <p:txBody>
          <a:bodyPr wrap="none" rtlCol="0">
            <a:spAutoFit/>
          </a:bodyPr>
          <a:lstStyle/>
          <a:p>
            <a:r>
              <a:rPr lang="en-GB" sz="2000" b="1" dirty="0">
                <a:solidFill>
                  <a:srgbClr val="0070C0"/>
                </a:solidFill>
              </a:rPr>
              <a:t>‘Predatory’ and poor journals - a spectrum of possibilities!</a:t>
            </a:r>
          </a:p>
        </p:txBody>
      </p:sp>
      <p:cxnSp>
        <p:nvCxnSpPr>
          <p:cNvPr id="13" name="Straight Connector 12">
            <a:extLst>
              <a:ext uri="{FF2B5EF4-FFF2-40B4-BE49-F238E27FC236}">
                <a16:creationId xmlns:a16="http://schemas.microsoft.com/office/drawing/2014/main" id="{572E221B-22F5-F090-8F46-88D13EB83528}"/>
              </a:ext>
            </a:extLst>
          </p:cNvPr>
          <p:cNvCxnSpPr/>
          <p:nvPr/>
        </p:nvCxnSpPr>
        <p:spPr>
          <a:xfrm>
            <a:off x="4154311" y="745067"/>
            <a:ext cx="0" cy="447040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A3165756-B129-204D-8632-7420923EC0F3}"/>
              </a:ext>
            </a:extLst>
          </p:cNvPr>
          <p:cNvSpPr txBox="1"/>
          <p:nvPr/>
        </p:nvSpPr>
        <p:spPr>
          <a:xfrm>
            <a:off x="9945578" y="917662"/>
            <a:ext cx="2079907" cy="923330"/>
          </a:xfrm>
          <a:prstGeom prst="rect">
            <a:avLst/>
          </a:prstGeom>
          <a:solidFill>
            <a:schemeClr val="accent4">
              <a:lumMod val="20000"/>
              <a:lumOff val="80000"/>
            </a:schemeClr>
          </a:solidFill>
        </p:spPr>
        <p:txBody>
          <a:bodyPr wrap="square" rtlCol="0">
            <a:spAutoFit/>
          </a:bodyPr>
          <a:lstStyle/>
          <a:p>
            <a:r>
              <a:rPr lang="en-GB" dirty="0"/>
              <a:t>‘High Impact’ &amp;</a:t>
            </a:r>
          </a:p>
          <a:p>
            <a:r>
              <a:rPr lang="en-GB" dirty="0"/>
              <a:t>‘International’ journals</a:t>
            </a:r>
          </a:p>
        </p:txBody>
      </p:sp>
      <p:pic>
        <p:nvPicPr>
          <p:cNvPr id="3" name="Graphic 2" descr="Badge Cross with solid fill">
            <a:extLst>
              <a:ext uri="{FF2B5EF4-FFF2-40B4-BE49-F238E27FC236}">
                <a16:creationId xmlns:a16="http://schemas.microsoft.com/office/drawing/2014/main" id="{F2D967DF-1D7A-FCDD-D057-C1996A28A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508004"/>
            <a:ext cx="914400" cy="914400"/>
          </a:xfrm>
          <a:prstGeom prst="rect">
            <a:avLst/>
          </a:prstGeom>
        </p:spPr>
      </p:pic>
      <p:pic>
        <p:nvPicPr>
          <p:cNvPr id="12" name="Graphic 11" descr="Badge Tick with solid fill">
            <a:extLst>
              <a:ext uri="{FF2B5EF4-FFF2-40B4-BE49-F238E27FC236}">
                <a16:creationId xmlns:a16="http://schemas.microsoft.com/office/drawing/2014/main" id="{A4EFED94-9206-A2F3-B93B-E91A09F3C8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5532" y="5375304"/>
            <a:ext cx="1206468" cy="1206468"/>
          </a:xfrm>
          <a:prstGeom prst="rect">
            <a:avLst/>
          </a:prstGeom>
        </p:spPr>
      </p:pic>
    </p:spTree>
    <p:extLst>
      <p:ext uri="{BB962C8B-B14F-4D97-AF65-F5344CB8AC3E}">
        <p14:creationId xmlns:p14="http://schemas.microsoft.com/office/powerpoint/2010/main" val="3403286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2999-DF15-A170-29FF-581E713D3F28}"/>
              </a:ext>
            </a:extLst>
          </p:cNvPr>
          <p:cNvSpPr>
            <a:spLocks noGrp="1"/>
          </p:cNvSpPr>
          <p:nvPr>
            <p:ph type="title"/>
          </p:nvPr>
        </p:nvSpPr>
        <p:spPr>
          <a:xfrm>
            <a:off x="601134" y="5724261"/>
            <a:ext cx="10515600" cy="1325563"/>
          </a:xfrm>
        </p:spPr>
        <p:txBody>
          <a:bodyPr>
            <a:normAutofit/>
          </a:bodyPr>
          <a:lstStyle/>
          <a:p>
            <a:r>
              <a:rPr lang="en-GB" sz="2800" dirty="0">
                <a:hlinkClick r:id="rId2"/>
              </a:rPr>
              <a:t>https://www.ohri.ca//journalology/oss-researchers-and-clinicians</a:t>
            </a:r>
            <a:br>
              <a:rPr lang="en-GB" sz="2800" dirty="0"/>
            </a:br>
            <a:endParaRPr lang="en-GB" sz="2800" dirty="0"/>
          </a:p>
        </p:txBody>
      </p:sp>
      <p:pic>
        <p:nvPicPr>
          <p:cNvPr id="5" name="Content Placeholder 4" descr="Graphical user interface, application, Word&#10;&#10;Description automatically generated">
            <a:extLst>
              <a:ext uri="{FF2B5EF4-FFF2-40B4-BE49-F238E27FC236}">
                <a16:creationId xmlns:a16="http://schemas.microsoft.com/office/drawing/2014/main" id="{CB0244C9-AB38-78CE-8BBF-EDBB8016C0A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01134" y="904994"/>
            <a:ext cx="5927254" cy="4351338"/>
          </a:xfrm>
        </p:spPr>
      </p:pic>
      <p:pic>
        <p:nvPicPr>
          <p:cNvPr id="7" name="Picture 6" descr="Graphical user interface&#10;&#10;Description automatically generated with low confidence">
            <a:extLst>
              <a:ext uri="{FF2B5EF4-FFF2-40B4-BE49-F238E27FC236}">
                <a16:creationId xmlns:a16="http://schemas.microsoft.com/office/drawing/2014/main" id="{44C00F19-9462-6568-B5F2-C329699CAC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3720" y="361245"/>
            <a:ext cx="3893014" cy="5046134"/>
          </a:xfrm>
          <a:prstGeom prst="rect">
            <a:avLst/>
          </a:prstGeom>
        </p:spPr>
      </p:pic>
      <p:sp>
        <p:nvSpPr>
          <p:cNvPr id="8" name="TextBox 7">
            <a:extLst>
              <a:ext uri="{FF2B5EF4-FFF2-40B4-BE49-F238E27FC236}">
                <a16:creationId xmlns:a16="http://schemas.microsoft.com/office/drawing/2014/main" id="{8674FF91-1F2E-2D8B-A2B0-D2489C7BB8F8}"/>
              </a:ext>
            </a:extLst>
          </p:cNvPr>
          <p:cNvSpPr txBox="1"/>
          <p:nvPr/>
        </p:nvSpPr>
        <p:spPr>
          <a:xfrm>
            <a:off x="259645" y="67734"/>
            <a:ext cx="2856088" cy="400110"/>
          </a:xfrm>
          <a:prstGeom prst="rect">
            <a:avLst/>
          </a:prstGeom>
          <a:noFill/>
        </p:spPr>
        <p:txBody>
          <a:bodyPr wrap="square" rtlCol="0">
            <a:spAutoFit/>
          </a:bodyPr>
          <a:lstStyle/>
          <a:p>
            <a:r>
              <a:rPr lang="en-GB" sz="2000" b="1" dirty="0"/>
              <a:t>Centre for </a:t>
            </a:r>
            <a:r>
              <a:rPr lang="en-GB" sz="2000" b="1" dirty="0" err="1"/>
              <a:t>Journalology</a:t>
            </a:r>
            <a:endParaRPr lang="en-GB" sz="2000" b="1" dirty="0"/>
          </a:p>
        </p:txBody>
      </p:sp>
    </p:spTree>
    <p:extLst>
      <p:ext uri="{BB962C8B-B14F-4D97-AF65-F5344CB8AC3E}">
        <p14:creationId xmlns:p14="http://schemas.microsoft.com/office/powerpoint/2010/main" val="419680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E8B9-A293-4592-AD23-DDD2070D300F}"/>
              </a:ext>
            </a:extLst>
          </p:cNvPr>
          <p:cNvSpPr>
            <a:spLocks noGrp="1"/>
          </p:cNvSpPr>
          <p:nvPr>
            <p:ph type="title"/>
          </p:nvPr>
        </p:nvSpPr>
        <p:spPr>
          <a:xfrm>
            <a:off x="1097280" y="286604"/>
            <a:ext cx="10058400" cy="1170238"/>
          </a:xfrm>
        </p:spPr>
        <p:txBody>
          <a:bodyPr>
            <a:normAutofit fontScale="90000"/>
          </a:bodyPr>
          <a:lstStyle/>
          <a:p>
            <a:r>
              <a:rPr lang="en-GB" b="1" dirty="0">
                <a:solidFill>
                  <a:srgbClr val="0070C0"/>
                </a:solidFill>
                <a:latin typeface="Gill Sans MT" panose="020B0502020104020203" pitchFamily="34" charset="0"/>
              </a:rPr>
              <a:t>More quick tips – 6 things to remember </a:t>
            </a:r>
            <a:endParaRPr lang="en-GB" dirty="0">
              <a:solidFill>
                <a:srgbClr val="0070C0"/>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4C0E6708-F087-4910-95BF-18974BFF6D4B}"/>
              </a:ext>
            </a:extLst>
          </p:cNvPr>
          <p:cNvSpPr>
            <a:spLocks noGrp="1"/>
          </p:cNvSpPr>
          <p:nvPr>
            <p:ph idx="1"/>
          </p:nvPr>
        </p:nvSpPr>
        <p:spPr>
          <a:xfrm>
            <a:off x="557939" y="1825625"/>
            <a:ext cx="11081288" cy="4667250"/>
          </a:xfrm>
        </p:spPr>
        <p:txBody>
          <a:bodyPr>
            <a:normAutofit/>
          </a:bodyPr>
          <a:lstStyle/>
          <a:p>
            <a:pPr>
              <a:buClr>
                <a:schemeClr val="tx1">
                  <a:lumMod val="65000"/>
                  <a:lumOff val="35000"/>
                </a:schemeClr>
              </a:buClr>
              <a:buFont typeface="Arial" panose="020B0604020202020204" pitchFamily="34" charset="0"/>
              <a:buChar char="•"/>
            </a:pPr>
            <a:r>
              <a:rPr lang="en-GB" sz="2400" dirty="0"/>
              <a:t> </a:t>
            </a:r>
            <a:r>
              <a:rPr lang="en-GB" sz="2400" u="sng" dirty="0"/>
              <a:t>Don’t trust email invites</a:t>
            </a:r>
            <a:r>
              <a:rPr lang="en-GB" sz="2400" dirty="0"/>
              <a:t> and ‘Call for Papers’ (unless you recognise the sender)</a:t>
            </a:r>
          </a:p>
          <a:p>
            <a:pPr>
              <a:buClr>
                <a:schemeClr val="tx1">
                  <a:lumMod val="65000"/>
                  <a:lumOff val="35000"/>
                </a:schemeClr>
              </a:buClr>
              <a:buFont typeface="Arial" panose="020B0604020202020204" pitchFamily="34" charset="0"/>
              <a:buChar char="•"/>
            </a:pPr>
            <a:r>
              <a:rPr lang="en-GB" sz="2400" dirty="0"/>
              <a:t> Be sceptical of ‘international’ or ‘global’ journals, and those with a wide scope</a:t>
            </a:r>
          </a:p>
          <a:p>
            <a:pPr>
              <a:buClr>
                <a:schemeClr val="tx1">
                  <a:lumMod val="65000"/>
                  <a:lumOff val="35000"/>
                </a:schemeClr>
              </a:buClr>
              <a:buFont typeface="Arial" panose="020B0604020202020204" pitchFamily="34" charset="0"/>
              <a:buChar char="•"/>
            </a:pPr>
            <a:r>
              <a:rPr lang="en-GB" sz="2400" dirty="0"/>
              <a:t> Double-check claims of prestigious indexing and impact factors</a:t>
            </a:r>
          </a:p>
          <a:p>
            <a:pPr>
              <a:buClr>
                <a:schemeClr val="tx1">
                  <a:lumMod val="65000"/>
                  <a:lumOff val="35000"/>
                </a:schemeClr>
              </a:buClr>
              <a:buFont typeface="Arial" panose="020B0604020202020204" pitchFamily="34" charset="0"/>
              <a:buChar char="•"/>
            </a:pPr>
            <a:r>
              <a:rPr lang="en-GB" sz="2400" dirty="0"/>
              <a:t> Read the ‘Aims and scope’ or ‘About’ page – check the journal understands your field</a:t>
            </a:r>
          </a:p>
          <a:p>
            <a:pPr>
              <a:buClr>
                <a:schemeClr val="tx1">
                  <a:lumMod val="65000"/>
                  <a:lumOff val="35000"/>
                </a:schemeClr>
              </a:buClr>
              <a:buFont typeface="Arial" panose="020B0604020202020204" pitchFamily="34" charset="0"/>
              <a:buChar char="•"/>
            </a:pPr>
            <a:r>
              <a:rPr lang="en-GB" sz="2400" dirty="0"/>
              <a:t> Check who is publishing the journal – are they a credible scholarly organisation?</a:t>
            </a:r>
          </a:p>
          <a:p>
            <a:pPr>
              <a:buClr>
                <a:schemeClr val="tx1">
                  <a:lumMod val="65000"/>
                  <a:lumOff val="35000"/>
                </a:schemeClr>
              </a:buClr>
              <a:buFont typeface="Arial" panose="020B0604020202020204" pitchFamily="34" charset="0"/>
              <a:buChar char="•"/>
            </a:pPr>
            <a:r>
              <a:rPr lang="en-GB" sz="2400" dirty="0"/>
              <a:t> Check your reference lists – familiarise yourself with good journals in your field</a:t>
            </a:r>
          </a:p>
          <a:p>
            <a:pPr marL="0" indent="0">
              <a:buNone/>
            </a:pPr>
            <a:r>
              <a:rPr lang="en-GB" sz="2400" dirty="0"/>
              <a:t>From “A beginner’s guide to avoiding ‘predatory’ journals (using your critical thinking skills)”</a:t>
            </a:r>
            <a:br>
              <a:rPr lang="en-GB" sz="2400" dirty="0"/>
            </a:br>
            <a:r>
              <a:rPr lang="en-GB" sz="2400" u="sng" dirty="0">
                <a:hlinkClick r:id="rId2"/>
              </a:rPr>
              <a:t>https://www.authoraid.info/en/news/details/1310/</a:t>
            </a:r>
            <a:endParaRPr lang="en-GB" sz="2400" dirty="0"/>
          </a:p>
          <a:p>
            <a:endParaRPr lang="en-GB" dirty="0"/>
          </a:p>
        </p:txBody>
      </p:sp>
    </p:spTree>
    <p:extLst>
      <p:ext uri="{BB962C8B-B14F-4D97-AF65-F5344CB8AC3E}">
        <p14:creationId xmlns:p14="http://schemas.microsoft.com/office/powerpoint/2010/main" val="85119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4FD9-12DB-4421-82E2-A01440A7785B}"/>
              </a:ext>
            </a:extLst>
          </p:cNvPr>
          <p:cNvSpPr>
            <a:spLocks noGrp="1"/>
          </p:cNvSpPr>
          <p:nvPr>
            <p:ph type="title"/>
          </p:nvPr>
        </p:nvSpPr>
        <p:spPr/>
        <p:txBody>
          <a:bodyPr/>
          <a:lstStyle/>
          <a:p>
            <a:r>
              <a:rPr lang="en-GB" dirty="0">
                <a:solidFill>
                  <a:srgbClr val="0070C0"/>
                </a:solidFill>
                <a:latin typeface="Gill Sans MT" panose="020B0502020104020203" pitchFamily="34" charset="0"/>
              </a:rPr>
              <a:t>Upcoming MOOCs</a:t>
            </a:r>
          </a:p>
        </p:txBody>
      </p:sp>
      <p:sp>
        <p:nvSpPr>
          <p:cNvPr id="3" name="Content Placeholder 2">
            <a:extLst>
              <a:ext uri="{FF2B5EF4-FFF2-40B4-BE49-F238E27FC236}">
                <a16:creationId xmlns:a16="http://schemas.microsoft.com/office/drawing/2014/main" id="{98E54871-B85F-4953-8E57-7042FF789E63}"/>
              </a:ext>
            </a:extLst>
          </p:cNvPr>
          <p:cNvSpPr>
            <a:spLocks noGrp="1"/>
          </p:cNvSpPr>
          <p:nvPr>
            <p:ph idx="1"/>
          </p:nvPr>
        </p:nvSpPr>
        <p:spPr>
          <a:xfrm>
            <a:off x="548950" y="601824"/>
            <a:ext cx="10515600" cy="3806890"/>
          </a:xfrm>
        </p:spPr>
        <p:txBody>
          <a:bodyPr>
            <a:normAutofit/>
          </a:bodyPr>
          <a:lstStyle/>
          <a:p>
            <a:endParaRPr lang="en-GB" b="1" dirty="0"/>
          </a:p>
          <a:p>
            <a:endParaRPr lang="en-GB" b="1" dirty="0"/>
          </a:p>
          <a:p>
            <a:endParaRPr lang="en-GB" b="1" dirty="0"/>
          </a:p>
          <a:p>
            <a:r>
              <a:rPr lang="en-GB" b="1" dirty="0">
                <a:solidFill>
                  <a:srgbClr val="92D050"/>
                </a:solidFill>
              </a:rPr>
              <a:t>Research Writing in the Sciences </a:t>
            </a:r>
            <a:r>
              <a:rPr lang="en-GB" dirty="0">
                <a:solidFill>
                  <a:schemeClr val="bg2">
                    <a:lumMod val="50000"/>
                  </a:schemeClr>
                </a:solidFill>
              </a:rPr>
              <a:t>- 9th September to 21st October 2019 (6 weeks)  </a:t>
            </a:r>
          </a:p>
          <a:p>
            <a:pPr marL="0" indent="0">
              <a:buNone/>
            </a:pPr>
            <a:endParaRPr lang="en-GB" dirty="0">
              <a:solidFill>
                <a:schemeClr val="bg2">
                  <a:lumMod val="50000"/>
                </a:schemeClr>
              </a:solidFill>
            </a:endParaRPr>
          </a:p>
          <a:p>
            <a:r>
              <a:rPr lang="en-GB" b="1" dirty="0">
                <a:solidFill>
                  <a:srgbClr val="0070C0"/>
                </a:solidFill>
              </a:rPr>
              <a:t>Research Writing in the Social Sciences</a:t>
            </a:r>
            <a:r>
              <a:rPr lang="en-GB" dirty="0">
                <a:solidFill>
                  <a:srgbClr val="0070C0"/>
                </a:solidFill>
              </a:rPr>
              <a:t> </a:t>
            </a:r>
            <a:r>
              <a:rPr lang="en-GB" dirty="0">
                <a:solidFill>
                  <a:schemeClr val="bg2">
                    <a:lumMod val="50000"/>
                  </a:schemeClr>
                </a:solidFill>
              </a:rPr>
              <a:t>- 6th April 2020 to 19th May 2020 (6 weeks)</a:t>
            </a:r>
          </a:p>
          <a:p>
            <a:endParaRPr lang="en-GB" dirty="0"/>
          </a:p>
        </p:txBody>
      </p:sp>
      <p:pic>
        <p:nvPicPr>
          <p:cNvPr id="5" name="Picture 4">
            <a:extLst>
              <a:ext uri="{FF2B5EF4-FFF2-40B4-BE49-F238E27FC236}">
                <a16:creationId xmlns:a16="http://schemas.microsoft.com/office/drawing/2014/main" id="{8608EF1E-C6BE-E35C-5845-16DC634FFB5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55372"/>
            <a:ext cx="12192000" cy="5347255"/>
          </a:xfrm>
          <a:prstGeom prst="rect">
            <a:avLst/>
          </a:prstGeom>
        </p:spPr>
      </p:pic>
      <p:sp>
        <p:nvSpPr>
          <p:cNvPr id="6" name="TextBox 5">
            <a:extLst>
              <a:ext uri="{FF2B5EF4-FFF2-40B4-BE49-F238E27FC236}">
                <a16:creationId xmlns:a16="http://schemas.microsoft.com/office/drawing/2014/main" id="{A14C18E6-4917-4857-9067-80912B427BA7}"/>
              </a:ext>
            </a:extLst>
          </p:cNvPr>
          <p:cNvSpPr txBox="1"/>
          <p:nvPr/>
        </p:nvSpPr>
        <p:spPr>
          <a:xfrm>
            <a:off x="4887310" y="190917"/>
            <a:ext cx="2052678" cy="461665"/>
          </a:xfrm>
          <a:prstGeom prst="rect">
            <a:avLst/>
          </a:prstGeom>
          <a:noFill/>
        </p:spPr>
        <p:txBody>
          <a:bodyPr wrap="none" rtlCol="0">
            <a:spAutoFit/>
          </a:bodyPr>
          <a:lstStyle/>
          <a:p>
            <a:r>
              <a:rPr lang="en-GB" sz="2400" u="sng" dirty="0">
                <a:solidFill>
                  <a:srgbClr val="0070C0"/>
                </a:solidFill>
              </a:rPr>
              <a:t>AuthorAID.info</a:t>
            </a:r>
          </a:p>
        </p:txBody>
      </p:sp>
    </p:spTree>
    <p:extLst>
      <p:ext uri="{BB962C8B-B14F-4D97-AF65-F5344CB8AC3E}">
        <p14:creationId xmlns:p14="http://schemas.microsoft.com/office/powerpoint/2010/main" val="192816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6559224-521A-1BF0-B541-F63BA8E7445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58595" y="511831"/>
            <a:ext cx="7508933" cy="4627727"/>
          </a:xfrm>
        </p:spPr>
      </p:pic>
      <p:sp>
        <p:nvSpPr>
          <p:cNvPr id="6" name="TextBox 5">
            <a:extLst>
              <a:ext uri="{FF2B5EF4-FFF2-40B4-BE49-F238E27FC236}">
                <a16:creationId xmlns:a16="http://schemas.microsoft.com/office/drawing/2014/main" id="{3C72CA3B-3C65-B883-A843-84F15B5A5435}"/>
              </a:ext>
            </a:extLst>
          </p:cNvPr>
          <p:cNvSpPr txBox="1"/>
          <p:nvPr/>
        </p:nvSpPr>
        <p:spPr>
          <a:xfrm>
            <a:off x="358595" y="5532999"/>
            <a:ext cx="5088060" cy="369332"/>
          </a:xfrm>
          <a:prstGeom prst="rect">
            <a:avLst/>
          </a:prstGeom>
          <a:noFill/>
        </p:spPr>
        <p:txBody>
          <a:bodyPr wrap="none" rtlCol="0">
            <a:spAutoFit/>
          </a:bodyPr>
          <a:lstStyle/>
          <a:p>
            <a:r>
              <a:rPr lang="en-GB" dirty="0">
                <a:hlinkClick r:id="rId3"/>
              </a:rPr>
              <a:t>https://www.authoraid.info/en/news/details/1310/</a:t>
            </a:r>
            <a:r>
              <a:rPr lang="en-GB" dirty="0"/>
              <a:t> </a:t>
            </a:r>
          </a:p>
        </p:txBody>
      </p:sp>
      <p:sp>
        <p:nvSpPr>
          <p:cNvPr id="7" name="TextBox 6">
            <a:extLst>
              <a:ext uri="{FF2B5EF4-FFF2-40B4-BE49-F238E27FC236}">
                <a16:creationId xmlns:a16="http://schemas.microsoft.com/office/drawing/2014/main" id="{68612507-553F-8CA9-33AB-183254286862}"/>
              </a:ext>
            </a:extLst>
          </p:cNvPr>
          <p:cNvSpPr txBox="1"/>
          <p:nvPr/>
        </p:nvSpPr>
        <p:spPr>
          <a:xfrm>
            <a:off x="358595" y="5139558"/>
            <a:ext cx="8471338" cy="615553"/>
          </a:xfrm>
          <a:prstGeom prst="rect">
            <a:avLst/>
          </a:prstGeom>
          <a:noFill/>
        </p:spPr>
        <p:txBody>
          <a:bodyPr wrap="square" rtlCol="0">
            <a:spAutoFit/>
          </a:bodyPr>
          <a:lstStyle/>
          <a:p>
            <a:r>
              <a:rPr lang="en-US" sz="1600" b="1" dirty="0"/>
              <a:t>A beginner’s guide to avoiding ‘predatory’ journals (using your critical thinking skills)</a:t>
            </a:r>
          </a:p>
          <a:p>
            <a:r>
              <a:rPr lang="en-GB" dirty="0"/>
              <a:t> </a:t>
            </a:r>
          </a:p>
        </p:txBody>
      </p:sp>
      <p:sp>
        <p:nvSpPr>
          <p:cNvPr id="8" name="TextBox 7">
            <a:extLst>
              <a:ext uri="{FF2B5EF4-FFF2-40B4-BE49-F238E27FC236}">
                <a16:creationId xmlns:a16="http://schemas.microsoft.com/office/drawing/2014/main" id="{144403B2-4A63-6B8B-6DB9-38B32D046CE6}"/>
              </a:ext>
            </a:extLst>
          </p:cNvPr>
          <p:cNvSpPr txBox="1"/>
          <p:nvPr/>
        </p:nvSpPr>
        <p:spPr>
          <a:xfrm>
            <a:off x="8271642" y="697486"/>
            <a:ext cx="3436883" cy="5909310"/>
          </a:xfrm>
          <a:prstGeom prst="rect">
            <a:avLst/>
          </a:prstGeom>
          <a:noFill/>
        </p:spPr>
        <p:txBody>
          <a:bodyPr wrap="square" rtlCol="0">
            <a:spAutoFit/>
          </a:bodyPr>
          <a:lstStyle/>
          <a:p>
            <a:pPr marL="342900" indent="-342900">
              <a:buAutoNum type="arabicPeriod"/>
            </a:pPr>
            <a:r>
              <a:rPr lang="en-US" dirty="0"/>
              <a:t>Don’t trust email invites and ‘Call for Papers’ (unless you </a:t>
            </a:r>
            <a:r>
              <a:rPr lang="en-US" dirty="0" err="1"/>
              <a:t>recognise</a:t>
            </a:r>
            <a:r>
              <a:rPr lang="en-US" dirty="0"/>
              <a:t> the sender)</a:t>
            </a:r>
          </a:p>
          <a:p>
            <a:pPr marL="342900" indent="-342900">
              <a:buFontTx/>
              <a:buAutoNum type="arabicPeriod"/>
            </a:pPr>
            <a:r>
              <a:rPr lang="en-US" dirty="0"/>
              <a:t>Be </a:t>
            </a:r>
            <a:r>
              <a:rPr lang="en-US" dirty="0" err="1"/>
              <a:t>sceptical</a:t>
            </a:r>
            <a:r>
              <a:rPr lang="en-US" dirty="0"/>
              <a:t> of ‘international’ or ‘global’ journals, and those with a wide scope</a:t>
            </a:r>
          </a:p>
          <a:p>
            <a:pPr marL="342900" indent="-342900">
              <a:buFontTx/>
              <a:buAutoNum type="arabicPeriod"/>
            </a:pPr>
            <a:r>
              <a:rPr lang="en-US" dirty="0"/>
              <a:t>Double-check claims of prestigious indexing and impact factors</a:t>
            </a:r>
          </a:p>
          <a:p>
            <a:pPr marL="342900" indent="-342900">
              <a:buFontTx/>
              <a:buAutoNum type="arabicPeriod"/>
            </a:pPr>
            <a:r>
              <a:rPr lang="en-US" dirty="0"/>
              <a:t>Read the ‘Aims and scope’ or ‘About’ page – check the journal understands your field</a:t>
            </a:r>
          </a:p>
          <a:p>
            <a:pPr marL="342900" indent="-342900">
              <a:buFontTx/>
              <a:buAutoNum type="arabicPeriod"/>
            </a:pPr>
            <a:r>
              <a:rPr lang="en-US" dirty="0"/>
              <a:t>Check who is publishing the journal – are they a credible scholarly </a:t>
            </a:r>
            <a:r>
              <a:rPr lang="en-US" dirty="0" err="1"/>
              <a:t>organisation</a:t>
            </a:r>
            <a:r>
              <a:rPr lang="en-US" dirty="0"/>
              <a:t>?</a:t>
            </a:r>
          </a:p>
          <a:p>
            <a:pPr marL="342900" indent="-342900">
              <a:buFontTx/>
              <a:buAutoNum type="arabicPeriod"/>
            </a:pPr>
            <a:r>
              <a:rPr lang="en-US" dirty="0"/>
              <a:t>Check your reference lists – </a:t>
            </a:r>
            <a:r>
              <a:rPr lang="en-US" dirty="0" err="1"/>
              <a:t>familiarise</a:t>
            </a:r>
            <a:r>
              <a:rPr lang="en-US" dirty="0"/>
              <a:t> yourself with good journals in your field</a:t>
            </a:r>
          </a:p>
          <a:p>
            <a:pPr marL="342900" indent="-342900">
              <a:buFontTx/>
              <a:buAutoNum type="arabicPeriod"/>
            </a:pPr>
            <a:endParaRPr lang="en-US" b="1" dirty="0"/>
          </a:p>
          <a:p>
            <a:pPr marL="342900" indent="-342900">
              <a:buAutoNum type="arabicPeriod"/>
            </a:pPr>
            <a:endParaRPr lang="en-US" b="1" dirty="0"/>
          </a:p>
          <a:p>
            <a:endParaRPr lang="en-GB" dirty="0"/>
          </a:p>
        </p:txBody>
      </p:sp>
    </p:spTree>
    <p:extLst>
      <p:ext uri="{BB962C8B-B14F-4D97-AF65-F5344CB8AC3E}">
        <p14:creationId xmlns:p14="http://schemas.microsoft.com/office/powerpoint/2010/main" val="2795296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45E1-0114-68CC-7A3E-7F5A86BBCF81}"/>
              </a:ext>
            </a:extLst>
          </p:cNvPr>
          <p:cNvSpPr>
            <a:spLocks noGrp="1"/>
          </p:cNvSpPr>
          <p:nvPr>
            <p:ph type="title"/>
          </p:nvPr>
        </p:nvSpPr>
        <p:spPr>
          <a:xfrm>
            <a:off x="1083521" y="12462"/>
            <a:ext cx="8670264" cy="1032693"/>
          </a:xfrm>
        </p:spPr>
        <p:txBody>
          <a:bodyPr anchor="b">
            <a:normAutofit/>
          </a:bodyPr>
          <a:lstStyle/>
          <a:p>
            <a:r>
              <a:rPr lang="en-US" sz="3200" b="1" dirty="0"/>
              <a:t>Publishing your research? How to avoid predatory journals | The Royal Society</a:t>
            </a:r>
          </a:p>
        </p:txBody>
      </p:sp>
      <p:sp>
        <p:nvSpPr>
          <p:cNvPr id="3" name="Content Placeholder 2">
            <a:extLst>
              <a:ext uri="{FF2B5EF4-FFF2-40B4-BE49-F238E27FC236}">
                <a16:creationId xmlns:a16="http://schemas.microsoft.com/office/drawing/2014/main" id="{234E7BC3-D7B4-EE38-9EC9-6E29B3ADD3CB}"/>
              </a:ext>
            </a:extLst>
          </p:cNvPr>
          <p:cNvSpPr>
            <a:spLocks noGrp="1"/>
          </p:cNvSpPr>
          <p:nvPr>
            <p:ph idx="1"/>
          </p:nvPr>
        </p:nvSpPr>
        <p:spPr>
          <a:xfrm>
            <a:off x="1424355" y="6086148"/>
            <a:ext cx="8793626" cy="532367"/>
          </a:xfrm>
        </p:spPr>
        <p:txBody>
          <a:bodyPr anchor="t">
            <a:normAutofit/>
          </a:bodyPr>
          <a:lstStyle/>
          <a:p>
            <a:pPr marL="0" indent="0">
              <a:buNone/>
            </a:pPr>
            <a:r>
              <a:rPr lang="en-US" sz="2000" dirty="0"/>
              <a:t>https://www.youtube.com/watch?v=sIbpmkh5ORs</a:t>
            </a:r>
          </a:p>
        </p:txBody>
      </p:sp>
      <p:pic>
        <p:nvPicPr>
          <p:cNvPr id="4" name="Online Media 3" title="Publishing your research? How to avoid predatory journals | The Royal Society">
            <a:hlinkClick r:id="" action="ppaction://media"/>
            <a:extLst>
              <a:ext uri="{FF2B5EF4-FFF2-40B4-BE49-F238E27FC236}">
                <a16:creationId xmlns:a16="http://schemas.microsoft.com/office/drawing/2014/main" id="{14EAC05B-911B-631D-C358-AC523067FA2E}"/>
              </a:ext>
            </a:extLst>
          </p:cNvPr>
          <p:cNvPicPr>
            <a:picLocks noRot="1" noChangeAspect="1"/>
          </p:cNvPicPr>
          <p:nvPr>
            <a:videoFile r:link="rId1"/>
          </p:nvPr>
        </p:nvPicPr>
        <p:blipFill>
          <a:blip r:embed="rId3"/>
          <a:stretch>
            <a:fillRect/>
          </a:stretch>
        </p:blipFill>
        <p:spPr>
          <a:xfrm>
            <a:off x="1562392" y="1242260"/>
            <a:ext cx="8089532" cy="4570585"/>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324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30E566-83D3-4213-A060-2D406B8743B5}"/>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Any questions?</a:t>
            </a:r>
          </a:p>
        </p:txBody>
      </p:sp>
      <p:sp>
        <p:nvSpPr>
          <p:cNvPr id="3" name="Content Placeholder 2">
            <a:extLst>
              <a:ext uri="{FF2B5EF4-FFF2-40B4-BE49-F238E27FC236}">
                <a16:creationId xmlns:a16="http://schemas.microsoft.com/office/drawing/2014/main" id="{C446530A-FD7C-4499-AA82-520D674B6A5D}"/>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Andy Nobes anobes@inasp.info</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24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1B6E-EC1C-4A8E-B56D-F39C47E45F95}"/>
              </a:ext>
            </a:extLst>
          </p:cNvPr>
          <p:cNvSpPr>
            <a:spLocks noGrp="1"/>
          </p:cNvSpPr>
          <p:nvPr>
            <p:ph type="ctrTitle"/>
          </p:nvPr>
        </p:nvSpPr>
        <p:spPr>
          <a:xfrm>
            <a:off x="966598" y="2581333"/>
            <a:ext cx="4524973" cy="2076333"/>
          </a:xfrm>
        </p:spPr>
        <p:txBody>
          <a:bodyPr vert="horz" lIns="91440" tIns="45720" rIns="91440" bIns="45720" rtlCol="0" anchor="t">
            <a:normAutofit/>
          </a:bodyPr>
          <a:lstStyle/>
          <a:p>
            <a:pPr algn="l"/>
            <a:r>
              <a:rPr lang="en-US" sz="4800" dirty="0"/>
              <a:t>Let’s look at some journals!</a:t>
            </a:r>
          </a:p>
        </p:txBody>
      </p:sp>
      <p:pic>
        <p:nvPicPr>
          <p:cNvPr id="5" name="Picture 4" descr="A cat that is lying down and looking at the camera&#10;&#10;Description generated with very high confidence">
            <a:extLst>
              <a:ext uri="{FF2B5EF4-FFF2-40B4-BE49-F238E27FC236}">
                <a16:creationId xmlns:a16="http://schemas.microsoft.com/office/drawing/2014/main" id="{08321162-5642-449F-A5C9-2D0042C92C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745112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C0AA-24D8-45B9-B41F-19A39790CD71}"/>
              </a:ext>
            </a:extLst>
          </p:cNvPr>
          <p:cNvSpPr>
            <a:spLocks noGrp="1"/>
          </p:cNvSpPr>
          <p:nvPr>
            <p:ph type="ctrTitle"/>
          </p:nvPr>
        </p:nvSpPr>
        <p:spPr>
          <a:xfrm>
            <a:off x="1524000" y="312997"/>
            <a:ext cx="9144000" cy="846396"/>
          </a:xfrm>
        </p:spPr>
        <p:txBody>
          <a:bodyPr>
            <a:normAutofit fontScale="90000"/>
          </a:bodyPr>
          <a:lstStyle/>
          <a:p>
            <a:r>
              <a:rPr lang="en-GB" dirty="0"/>
              <a:t>Examples</a:t>
            </a:r>
          </a:p>
        </p:txBody>
      </p:sp>
      <p:sp>
        <p:nvSpPr>
          <p:cNvPr id="3" name="Subtitle 2">
            <a:extLst>
              <a:ext uri="{FF2B5EF4-FFF2-40B4-BE49-F238E27FC236}">
                <a16:creationId xmlns:a16="http://schemas.microsoft.com/office/drawing/2014/main" id="{FB6B4C4F-5290-43B6-8973-95C9E5EEBE44}"/>
              </a:ext>
            </a:extLst>
          </p:cNvPr>
          <p:cNvSpPr>
            <a:spLocks noGrp="1"/>
          </p:cNvSpPr>
          <p:nvPr>
            <p:ph type="subTitle" idx="1"/>
          </p:nvPr>
        </p:nvSpPr>
        <p:spPr>
          <a:xfrm>
            <a:off x="1356048" y="1773237"/>
            <a:ext cx="9710058" cy="4524925"/>
          </a:xfrm>
        </p:spPr>
        <p:txBody>
          <a:bodyPr>
            <a:normAutofit fontScale="85000" lnSpcReduction="20000"/>
          </a:bodyPr>
          <a:lstStyle/>
          <a:p>
            <a:r>
              <a:rPr lang="en-GB" dirty="0"/>
              <a:t>Credible journals:</a:t>
            </a:r>
          </a:p>
          <a:p>
            <a:r>
              <a:rPr lang="en-GB" u="sng" dirty="0">
                <a:hlinkClick r:id="rId2"/>
              </a:rPr>
              <a:t>https://www.tandfonline.com/journals/rcoa20</a:t>
            </a:r>
            <a:r>
              <a:rPr lang="en-GB" u="sng" dirty="0"/>
              <a:t> </a:t>
            </a:r>
            <a:r>
              <a:rPr lang="en-GB" dirty="0"/>
              <a:t> </a:t>
            </a:r>
          </a:p>
          <a:p>
            <a:r>
              <a:rPr lang="en-GB" u="sng" dirty="0">
                <a:hlinkClick r:id="rId3"/>
              </a:rPr>
              <a:t>https://datascience.codata.org/</a:t>
            </a:r>
            <a:endParaRPr lang="en-GB" u="sng" dirty="0"/>
          </a:p>
          <a:p>
            <a:r>
              <a:rPr lang="en-GB" u="sng" dirty="0">
                <a:hlinkClick r:id="rId4"/>
              </a:rPr>
              <a:t>https://www.hindawi.com/journals/jir/</a:t>
            </a:r>
            <a:endParaRPr lang="en-GB" dirty="0"/>
          </a:p>
          <a:p>
            <a:r>
              <a:rPr lang="en-GB" u="sng" dirty="0">
                <a:hlinkClick r:id="rId5"/>
              </a:rPr>
              <a:t>https://joii-journal.springeropen.com/</a:t>
            </a:r>
            <a:r>
              <a:rPr lang="en-GB" dirty="0"/>
              <a:t> </a:t>
            </a:r>
          </a:p>
          <a:p>
            <a:r>
              <a:rPr lang="en-GB" u="sng" dirty="0">
                <a:hlinkClick r:id="rId6"/>
              </a:rPr>
              <a:t>https://www.journals.elsevier.com/archives-of-physical-medicine-and-rehabilitation</a:t>
            </a:r>
            <a:endParaRPr lang="en-GB" dirty="0"/>
          </a:p>
          <a:p>
            <a:r>
              <a:rPr lang="en-GB" dirty="0"/>
              <a:t>Not so credible journals:</a:t>
            </a:r>
          </a:p>
          <a:p>
            <a:r>
              <a:rPr lang="en-GB" u="sng" dirty="0">
                <a:hlinkClick r:id="rId7"/>
              </a:rPr>
              <a:t>http://www.journalijdr.com</a:t>
            </a:r>
            <a:r>
              <a:rPr lang="en-GB" dirty="0"/>
              <a:t> </a:t>
            </a:r>
          </a:p>
          <a:p>
            <a:r>
              <a:rPr lang="en-GB" u="sng" dirty="0">
                <a:hlinkClick r:id="rId8"/>
              </a:rPr>
              <a:t>http://www.journalijar.com/</a:t>
            </a:r>
            <a:r>
              <a:rPr lang="en-GB" dirty="0"/>
              <a:t> </a:t>
            </a:r>
          </a:p>
          <a:p>
            <a:r>
              <a:rPr lang="en-GB" u="sng" dirty="0">
                <a:hlinkClick r:id="rId9"/>
              </a:rPr>
              <a:t>http://www.sciencepublishinggroup.com/journal/index?journalid=153</a:t>
            </a:r>
            <a:r>
              <a:rPr lang="en-GB" dirty="0"/>
              <a:t> </a:t>
            </a:r>
          </a:p>
          <a:p>
            <a:r>
              <a:rPr lang="en-GB" u="sng" dirty="0">
                <a:hlinkClick r:id="rId10"/>
              </a:rPr>
              <a:t>https://www.omicsonline.org/mass-communication-journalism.php</a:t>
            </a:r>
            <a:r>
              <a:rPr lang="en-GB" dirty="0"/>
              <a:t> </a:t>
            </a:r>
          </a:p>
          <a:p>
            <a:r>
              <a:rPr lang="en-GB" u="sng" dirty="0">
                <a:hlinkClick r:id="rId11"/>
              </a:rPr>
              <a:t>http://www.ijhssi.org/index.html</a:t>
            </a:r>
            <a:r>
              <a:rPr lang="en-GB" dirty="0"/>
              <a:t> </a:t>
            </a:r>
          </a:p>
          <a:p>
            <a:r>
              <a:rPr lang="en-GB" u="sng" dirty="0">
                <a:hlinkClick r:id="rId12"/>
              </a:rPr>
              <a:t>http://www.ijera.com/index.html</a:t>
            </a:r>
            <a:r>
              <a:rPr lang="en-GB" dirty="0"/>
              <a:t> </a:t>
            </a:r>
          </a:p>
          <a:p>
            <a:endParaRPr lang="en-GB" dirty="0"/>
          </a:p>
        </p:txBody>
      </p:sp>
    </p:spTree>
    <p:extLst>
      <p:ext uri="{BB962C8B-B14F-4D97-AF65-F5344CB8AC3E}">
        <p14:creationId xmlns:p14="http://schemas.microsoft.com/office/powerpoint/2010/main" val="2484553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102B-5D61-4EFA-B82F-D48588B6D443}"/>
              </a:ext>
            </a:extLst>
          </p:cNvPr>
          <p:cNvSpPr>
            <a:spLocks noGrp="1"/>
          </p:cNvSpPr>
          <p:nvPr>
            <p:ph type="title"/>
          </p:nvPr>
        </p:nvSpPr>
        <p:spPr/>
        <p:txBody>
          <a:bodyPr/>
          <a:lstStyle/>
          <a:p>
            <a:r>
              <a:rPr lang="en-GB" dirty="0">
                <a:solidFill>
                  <a:srgbClr val="0070C0"/>
                </a:solidFill>
                <a:latin typeface="Gill Sans MT" panose="020B0502020104020203" pitchFamily="34" charset="0"/>
              </a:rPr>
              <a:t>Where to look for credible journals?</a:t>
            </a:r>
          </a:p>
        </p:txBody>
      </p:sp>
      <p:sp>
        <p:nvSpPr>
          <p:cNvPr id="3" name="Content Placeholder 2">
            <a:extLst>
              <a:ext uri="{FF2B5EF4-FFF2-40B4-BE49-F238E27FC236}">
                <a16:creationId xmlns:a16="http://schemas.microsoft.com/office/drawing/2014/main" id="{8B275981-6CF9-43CC-BDAF-39E1E8ABCD31}"/>
              </a:ext>
            </a:extLst>
          </p:cNvPr>
          <p:cNvSpPr>
            <a:spLocks noGrp="1"/>
          </p:cNvSpPr>
          <p:nvPr>
            <p:ph idx="1"/>
          </p:nvPr>
        </p:nvSpPr>
        <p:spPr>
          <a:xfrm>
            <a:off x="569167" y="1825625"/>
            <a:ext cx="10784633" cy="4864424"/>
          </a:xfrm>
        </p:spPr>
        <p:txBody>
          <a:bodyPr>
            <a:normAutofit fontScale="92500" lnSpcReduction="10000"/>
          </a:bodyPr>
          <a:lstStyle/>
          <a:p>
            <a:pPr>
              <a:lnSpc>
                <a:spcPct val="120000"/>
              </a:lnSpc>
              <a:spcBef>
                <a:spcPts val="600"/>
              </a:spcBef>
              <a:spcAft>
                <a:spcPts val="600"/>
              </a:spcAft>
            </a:pPr>
            <a:r>
              <a:rPr lang="en-GB" dirty="0"/>
              <a:t>Google/ Google Scholar, but be </a:t>
            </a:r>
            <a:r>
              <a:rPr lang="en-GB" u="sng" dirty="0"/>
              <a:t>specific</a:t>
            </a:r>
            <a:r>
              <a:rPr lang="en-GB" dirty="0"/>
              <a:t>.</a:t>
            </a:r>
          </a:p>
          <a:p>
            <a:pPr>
              <a:lnSpc>
                <a:spcPct val="120000"/>
              </a:lnSpc>
              <a:spcBef>
                <a:spcPts val="600"/>
              </a:spcBef>
              <a:spcAft>
                <a:spcPts val="600"/>
              </a:spcAft>
            </a:pPr>
            <a:r>
              <a:rPr lang="en-GB" dirty="0"/>
              <a:t>‘Journal finders’ such as </a:t>
            </a:r>
            <a:r>
              <a:rPr lang="en-GB" dirty="0" err="1"/>
              <a:t>JournalGuide</a:t>
            </a:r>
            <a:r>
              <a:rPr lang="en-GB" dirty="0"/>
              <a:t> </a:t>
            </a:r>
            <a:r>
              <a:rPr lang="en-GB" dirty="0">
                <a:hlinkClick r:id="rId2"/>
              </a:rPr>
              <a:t>https://www.journalguide.com/</a:t>
            </a:r>
            <a:r>
              <a:rPr lang="en-GB" dirty="0"/>
              <a:t> </a:t>
            </a:r>
          </a:p>
          <a:p>
            <a:pPr>
              <a:lnSpc>
                <a:spcPct val="120000"/>
              </a:lnSpc>
              <a:spcBef>
                <a:spcPts val="600"/>
              </a:spcBef>
              <a:spcAft>
                <a:spcPts val="600"/>
              </a:spcAft>
            </a:pPr>
            <a:r>
              <a:rPr lang="en-GB" dirty="0"/>
              <a:t>Directory of Open Access Journals (DOAJ) </a:t>
            </a:r>
            <a:r>
              <a:rPr lang="en-GB" dirty="0">
                <a:hlinkClick r:id="rId3"/>
              </a:rPr>
              <a:t>www.doaj.org</a:t>
            </a:r>
            <a:r>
              <a:rPr lang="en-GB" dirty="0"/>
              <a:t> </a:t>
            </a:r>
          </a:p>
          <a:p>
            <a:pPr>
              <a:lnSpc>
                <a:spcPct val="120000"/>
              </a:lnSpc>
              <a:spcBef>
                <a:spcPts val="600"/>
              </a:spcBef>
              <a:spcAft>
                <a:spcPts val="600"/>
              </a:spcAft>
            </a:pPr>
            <a:r>
              <a:rPr lang="en-GB" dirty="0"/>
              <a:t>JANE </a:t>
            </a:r>
            <a:r>
              <a:rPr lang="en-GB" dirty="0">
                <a:hlinkClick r:id="rId4"/>
              </a:rPr>
              <a:t>http://jane.biosemantics.org/</a:t>
            </a:r>
            <a:r>
              <a:rPr lang="en-GB" dirty="0"/>
              <a:t> </a:t>
            </a:r>
          </a:p>
          <a:p>
            <a:pPr>
              <a:lnSpc>
                <a:spcPct val="120000"/>
              </a:lnSpc>
              <a:spcBef>
                <a:spcPts val="600"/>
              </a:spcBef>
              <a:spcAft>
                <a:spcPts val="600"/>
              </a:spcAft>
            </a:pPr>
            <a:r>
              <a:rPr lang="en-GB" dirty="0"/>
              <a:t>Ravi Murugesan – ‘How to choose a journal that’s right for your research’ </a:t>
            </a:r>
            <a:r>
              <a:rPr lang="en-GB" dirty="0">
                <a:hlinkClick r:id="rId5"/>
              </a:rPr>
              <a:t>https://www.scidev.net/global/publishing/practical-guide/target-journal-right-research-communicate-publish.html</a:t>
            </a:r>
            <a:r>
              <a:rPr lang="en-GB" dirty="0"/>
              <a:t> </a:t>
            </a:r>
          </a:p>
          <a:p>
            <a:pPr>
              <a:lnSpc>
                <a:spcPct val="120000"/>
              </a:lnSpc>
              <a:spcBef>
                <a:spcPts val="600"/>
              </a:spcBef>
              <a:spcAft>
                <a:spcPts val="600"/>
              </a:spcAft>
            </a:pPr>
            <a:r>
              <a:rPr lang="en-GB" dirty="0"/>
              <a:t>Duncan Nicholas – ‘How to choose a journal and write a cover letter’</a:t>
            </a:r>
            <a:br>
              <a:rPr lang="en-GB" dirty="0"/>
            </a:br>
            <a:r>
              <a:rPr lang="en-GB" dirty="0">
                <a:hlinkClick r:id="rId6"/>
              </a:rPr>
              <a:t>https://dx.doi.org/10.4103/sja.SJA_691_18</a:t>
            </a:r>
            <a:r>
              <a:rPr lang="en-GB" dirty="0"/>
              <a:t> </a:t>
            </a:r>
          </a:p>
        </p:txBody>
      </p:sp>
    </p:spTree>
    <p:extLst>
      <p:ext uri="{BB962C8B-B14F-4D97-AF65-F5344CB8AC3E}">
        <p14:creationId xmlns:p14="http://schemas.microsoft.com/office/powerpoint/2010/main" val="22818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EB9-E700-4868-A414-9588A97AFB67}"/>
              </a:ext>
            </a:extLst>
          </p:cNvPr>
          <p:cNvSpPr>
            <a:spLocks noGrp="1"/>
          </p:cNvSpPr>
          <p:nvPr>
            <p:ph type="title"/>
          </p:nvPr>
        </p:nvSpPr>
        <p:spPr/>
        <p:txBody>
          <a:bodyPr/>
          <a:lstStyle/>
          <a:p>
            <a:r>
              <a:rPr lang="en-GB" dirty="0">
                <a:solidFill>
                  <a:srgbClr val="0070C0"/>
                </a:solidFill>
                <a:latin typeface="Gill Sans MT" panose="020B0502020104020203" pitchFamily="34" charset="0"/>
              </a:rPr>
              <a:t>Some other useful tips</a:t>
            </a:r>
          </a:p>
        </p:txBody>
      </p:sp>
      <p:sp>
        <p:nvSpPr>
          <p:cNvPr id="3" name="Content Placeholder 2">
            <a:extLst>
              <a:ext uri="{FF2B5EF4-FFF2-40B4-BE49-F238E27FC236}">
                <a16:creationId xmlns:a16="http://schemas.microsoft.com/office/drawing/2014/main" id="{B62E1192-DE0B-4AAF-A57C-5CEA0DF52F63}"/>
              </a:ext>
            </a:extLst>
          </p:cNvPr>
          <p:cNvSpPr>
            <a:spLocks noGrp="1"/>
          </p:cNvSpPr>
          <p:nvPr>
            <p:ph idx="1"/>
          </p:nvPr>
        </p:nvSpPr>
        <p:spPr/>
        <p:txBody>
          <a:bodyPr>
            <a:normAutofit fontScale="92500" lnSpcReduction="10000"/>
          </a:bodyPr>
          <a:lstStyle/>
          <a:p>
            <a:pPr>
              <a:buClr>
                <a:schemeClr val="tx1">
                  <a:lumMod val="65000"/>
                  <a:lumOff val="35000"/>
                </a:schemeClr>
              </a:buClr>
              <a:buFont typeface="Wingdings" panose="05000000000000000000" pitchFamily="2" charset="2"/>
              <a:buChar char="§"/>
            </a:pPr>
            <a:r>
              <a:rPr lang="en-GB" sz="2800" dirty="0"/>
              <a:t> </a:t>
            </a:r>
            <a:r>
              <a:rPr lang="en-GB" sz="2800" dirty="0" err="1"/>
              <a:t>Think.Check.Submit</a:t>
            </a:r>
            <a:r>
              <a:rPr lang="en-GB" sz="2800" dirty="0"/>
              <a:t> (</a:t>
            </a:r>
            <a:r>
              <a:rPr lang="en-GB" sz="2800" u="sng" dirty="0">
                <a:hlinkClick r:id="rId2"/>
              </a:rPr>
              <a:t>www.thinkchecksubmit.org</a:t>
            </a:r>
            <a:r>
              <a:rPr lang="en-GB" sz="2800" dirty="0"/>
              <a:t>)</a:t>
            </a:r>
          </a:p>
          <a:p>
            <a:pPr>
              <a:buClr>
                <a:schemeClr val="tx1">
                  <a:lumMod val="65000"/>
                  <a:lumOff val="35000"/>
                </a:schemeClr>
              </a:buClr>
              <a:buFont typeface="Wingdings" panose="05000000000000000000" pitchFamily="2" charset="2"/>
              <a:buChar char="§"/>
            </a:pPr>
            <a:r>
              <a:rPr lang="en-GB" sz="2800" dirty="0"/>
              <a:t> Check out the editorial board</a:t>
            </a:r>
          </a:p>
          <a:p>
            <a:pPr>
              <a:buClr>
                <a:schemeClr val="tx1">
                  <a:lumMod val="65000"/>
                  <a:lumOff val="35000"/>
                </a:schemeClr>
              </a:buClr>
              <a:buFont typeface="Wingdings" panose="05000000000000000000" pitchFamily="2" charset="2"/>
              <a:buChar char="§"/>
            </a:pPr>
            <a:r>
              <a:rPr lang="en-GB" sz="2800" dirty="0"/>
              <a:t> Check the address</a:t>
            </a:r>
          </a:p>
          <a:p>
            <a:pPr>
              <a:buClr>
                <a:schemeClr val="tx1">
                  <a:lumMod val="65000"/>
                  <a:lumOff val="35000"/>
                </a:schemeClr>
              </a:buClr>
              <a:buFont typeface="Wingdings" panose="05000000000000000000" pitchFamily="2" charset="2"/>
              <a:buChar char="§"/>
            </a:pPr>
            <a:r>
              <a:rPr lang="en-GB" sz="2800" dirty="0"/>
              <a:t> Watch out for ‘rapid publication’</a:t>
            </a:r>
          </a:p>
          <a:p>
            <a:pPr>
              <a:buClr>
                <a:schemeClr val="tx1">
                  <a:lumMod val="65000"/>
                  <a:lumOff val="35000"/>
                </a:schemeClr>
              </a:buClr>
              <a:buFont typeface="Wingdings" panose="05000000000000000000" pitchFamily="2" charset="2"/>
              <a:buChar char="§"/>
            </a:pPr>
            <a:r>
              <a:rPr lang="en-GB" sz="2800" dirty="0"/>
              <a:t> Poor English</a:t>
            </a:r>
          </a:p>
          <a:p>
            <a:pPr>
              <a:buClr>
                <a:schemeClr val="tx1">
                  <a:lumMod val="65000"/>
                  <a:lumOff val="35000"/>
                </a:schemeClr>
              </a:buClr>
              <a:buFont typeface="Wingdings" panose="05000000000000000000" pitchFamily="2" charset="2"/>
              <a:buChar char="§"/>
            </a:pPr>
            <a:r>
              <a:rPr lang="en-GB" sz="2800" dirty="0"/>
              <a:t> Author should retain copyright (e.g. via a CC-BY licence). Don’t sign over your rights without being 100% sure!</a:t>
            </a:r>
          </a:p>
          <a:p>
            <a:pPr>
              <a:buClr>
                <a:schemeClr val="tx1">
                  <a:lumMod val="65000"/>
                  <a:lumOff val="35000"/>
                </a:schemeClr>
              </a:buClr>
              <a:buFont typeface="Wingdings" panose="05000000000000000000" pitchFamily="2" charset="2"/>
              <a:buChar char="§"/>
            </a:pPr>
            <a:endParaRPr lang="en-GB" dirty="0"/>
          </a:p>
          <a:p>
            <a:pPr marL="0" indent="0">
              <a:buClr>
                <a:schemeClr val="tx1">
                  <a:lumMod val="65000"/>
                  <a:lumOff val="35000"/>
                </a:schemeClr>
              </a:buClr>
              <a:buNone/>
            </a:pPr>
            <a:r>
              <a:rPr lang="en-GB" sz="2800" dirty="0"/>
              <a:t>Watch an interactive version of </a:t>
            </a:r>
            <a:r>
              <a:rPr lang="en-GB" dirty="0"/>
              <a:t>this presentation (with journal example) on </a:t>
            </a:r>
            <a:r>
              <a:rPr lang="en-GB" dirty="0">
                <a:hlinkClick r:id="rId3"/>
              </a:rPr>
              <a:t>https://youtu.be/_U8DvLu28pE</a:t>
            </a:r>
            <a:r>
              <a:rPr lang="en-GB" dirty="0"/>
              <a:t> </a:t>
            </a:r>
          </a:p>
        </p:txBody>
      </p:sp>
    </p:spTree>
    <p:extLst>
      <p:ext uri="{BB962C8B-B14F-4D97-AF65-F5344CB8AC3E}">
        <p14:creationId xmlns:p14="http://schemas.microsoft.com/office/powerpoint/2010/main" val="4186705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9B57-C740-4E37-AA84-7CDBDD7D3659}"/>
              </a:ext>
            </a:extLst>
          </p:cNvPr>
          <p:cNvSpPr>
            <a:spLocks noGrp="1"/>
          </p:cNvSpPr>
          <p:nvPr>
            <p:ph type="ctrTitle"/>
          </p:nvPr>
        </p:nvSpPr>
        <p:spPr/>
        <p:txBody>
          <a:bodyPr/>
          <a:lstStyle/>
          <a:p>
            <a:r>
              <a:rPr lang="en-GB" dirty="0"/>
              <a:t>Bonus slides</a:t>
            </a:r>
          </a:p>
        </p:txBody>
      </p:sp>
      <p:sp>
        <p:nvSpPr>
          <p:cNvPr id="3" name="Subtitle 2">
            <a:extLst>
              <a:ext uri="{FF2B5EF4-FFF2-40B4-BE49-F238E27FC236}">
                <a16:creationId xmlns:a16="http://schemas.microsoft.com/office/drawing/2014/main" id="{81BFE6FB-78EE-4CCC-A980-EC888AF88DA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52718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48EB-9F83-4EEA-88C7-D38389E30168}"/>
              </a:ext>
            </a:extLst>
          </p:cNvPr>
          <p:cNvSpPr>
            <a:spLocks noGrp="1"/>
          </p:cNvSpPr>
          <p:nvPr>
            <p:ph type="title"/>
          </p:nvPr>
        </p:nvSpPr>
        <p:spPr>
          <a:xfrm>
            <a:off x="838200" y="49805"/>
            <a:ext cx="10515600" cy="1325563"/>
          </a:xfrm>
        </p:spPr>
        <p:txBody>
          <a:bodyPr/>
          <a:lstStyle/>
          <a:p>
            <a:r>
              <a:rPr lang="en-GB" dirty="0">
                <a:solidFill>
                  <a:srgbClr val="0070C0"/>
                </a:solidFill>
                <a:latin typeface="Gill Sans MT" panose="020B0502020104020203" pitchFamily="34" charset="0"/>
              </a:rPr>
              <a:t>Author copyright and licensing</a:t>
            </a:r>
          </a:p>
        </p:txBody>
      </p:sp>
      <p:sp>
        <p:nvSpPr>
          <p:cNvPr id="3" name="Content Placeholder 2">
            <a:extLst>
              <a:ext uri="{FF2B5EF4-FFF2-40B4-BE49-F238E27FC236}">
                <a16:creationId xmlns:a16="http://schemas.microsoft.com/office/drawing/2014/main" id="{DE6221F1-3334-4461-8C71-27F34DE51585}"/>
              </a:ext>
            </a:extLst>
          </p:cNvPr>
          <p:cNvSpPr>
            <a:spLocks noGrp="1"/>
          </p:cNvSpPr>
          <p:nvPr>
            <p:ph idx="1"/>
          </p:nvPr>
        </p:nvSpPr>
        <p:spPr>
          <a:xfrm>
            <a:off x="838200" y="1233622"/>
            <a:ext cx="10515600" cy="4924672"/>
          </a:xfrm>
        </p:spPr>
        <p:txBody>
          <a:bodyPr/>
          <a:lstStyle/>
          <a:p>
            <a:r>
              <a:rPr lang="en-GB" sz="2400" dirty="0"/>
              <a:t>When you publish an article with a journal, you will be required to either transfer copyright or give the journal the right to publish. You may have to complete one of these forms:</a:t>
            </a:r>
          </a:p>
          <a:p>
            <a:endParaRPr lang="en-GB" dirty="0"/>
          </a:p>
        </p:txBody>
      </p:sp>
      <p:graphicFrame>
        <p:nvGraphicFramePr>
          <p:cNvPr id="6" name="Table 5">
            <a:extLst>
              <a:ext uri="{FF2B5EF4-FFF2-40B4-BE49-F238E27FC236}">
                <a16:creationId xmlns:a16="http://schemas.microsoft.com/office/drawing/2014/main" id="{4A55E853-AC35-4DA5-AEDD-9B2C22473B68}"/>
              </a:ext>
            </a:extLst>
          </p:cNvPr>
          <p:cNvGraphicFramePr>
            <a:graphicFrameLocks noGrp="1"/>
          </p:cNvGraphicFramePr>
          <p:nvPr/>
        </p:nvGraphicFramePr>
        <p:xfrm>
          <a:off x="441434" y="2338468"/>
          <a:ext cx="10912366" cy="4324369"/>
        </p:xfrm>
        <a:graphic>
          <a:graphicData uri="http://schemas.openxmlformats.org/drawingml/2006/table">
            <a:tbl>
              <a:tblPr firstRow="1" firstCol="1" bandRow="1">
                <a:tableStyleId>{5C22544A-7EE6-4342-B048-85BDC9FD1C3A}</a:tableStyleId>
              </a:tblPr>
              <a:tblGrid>
                <a:gridCol w="5456183">
                  <a:extLst>
                    <a:ext uri="{9D8B030D-6E8A-4147-A177-3AD203B41FA5}">
                      <a16:colId xmlns:a16="http://schemas.microsoft.com/office/drawing/2014/main" val="1296765258"/>
                    </a:ext>
                  </a:extLst>
                </a:gridCol>
                <a:gridCol w="5456183">
                  <a:extLst>
                    <a:ext uri="{9D8B030D-6E8A-4147-A177-3AD203B41FA5}">
                      <a16:colId xmlns:a16="http://schemas.microsoft.com/office/drawing/2014/main" val="422527603"/>
                    </a:ext>
                  </a:extLst>
                </a:gridCol>
              </a:tblGrid>
              <a:tr h="3835592">
                <a:tc>
                  <a:txBody>
                    <a:bodyPr/>
                    <a:lstStyle/>
                    <a:p>
                      <a:pPr>
                        <a:lnSpc>
                          <a:spcPct val="107000"/>
                        </a:lnSpc>
                        <a:spcAft>
                          <a:spcPts val="0"/>
                        </a:spcAft>
                      </a:pPr>
                      <a:r>
                        <a:rPr lang="en-GB" sz="2400" dirty="0">
                          <a:solidFill>
                            <a:srgbClr val="002060"/>
                          </a:solidFill>
                          <a:effectLst/>
                        </a:rPr>
                        <a:t>Copyright transfer</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Copyright is transferred to the publisher or journal. </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Standard for subscription journals.</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Check the terms and conditions: can you share your work with colleagues, make copies, use in future work, use for teaching purposes?</a:t>
                      </a:r>
                    </a:p>
                    <a:p>
                      <a:pPr>
                        <a:lnSpc>
                          <a:spcPct val="107000"/>
                        </a:lnSpc>
                        <a:spcAft>
                          <a:spcPts val="0"/>
                        </a:spcAft>
                      </a:pPr>
                      <a:r>
                        <a:rPr lang="en-GB" sz="2000" b="0" dirty="0">
                          <a:solidFill>
                            <a:srgbClr val="002060"/>
                          </a:solidFill>
                          <a:effectLst/>
                        </a:rPr>
                        <a:t> </a:t>
                      </a:r>
                    </a:p>
                    <a:p>
                      <a:pPr>
                        <a:lnSpc>
                          <a:spcPct val="107000"/>
                        </a:lnSpc>
                        <a:spcAft>
                          <a:spcPts val="0"/>
                        </a:spcAft>
                      </a:pPr>
                      <a:r>
                        <a:rPr lang="en-GB" sz="2000" b="1" dirty="0">
                          <a:solidFill>
                            <a:srgbClr val="002060"/>
                          </a:solidFill>
                          <a:effectLst/>
                        </a:rPr>
                        <a:t>Before you sign over your copyright: check your author rights</a:t>
                      </a:r>
                    </a:p>
                    <a:p>
                      <a:pPr>
                        <a:lnSpc>
                          <a:spcPct val="107000"/>
                        </a:lnSpc>
                        <a:spcAft>
                          <a:spcPts val="0"/>
                        </a:spcAft>
                      </a:pPr>
                      <a:r>
                        <a:rPr lang="en-GB" sz="2000" dirty="0">
                          <a:solidFill>
                            <a:srgbClr val="002060"/>
                          </a:solidFill>
                          <a:effectLst/>
                        </a:rPr>
                        <a:t> </a:t>
                      </a:r>
                      <a:endParaRPr lang="en-GB" sz="20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000" marR="180000" marT="180000" marB="180000">
                    <a:solidFill>
                      <a:schemeClr val="accent4">
                        <a:lumMod val="60000"/>
                        <a:lumOff val="40000"/>
                      </a:schemeClr>
                    </a:solidFill>
                  </a:tcPr>
                </a:tc>
                <a:tc>
                  <a:txBody>
                    <a:bodyPr/>
                    <a:lstStyle/>
                    <a:p>
                      <a:pPr>
                        <a:lnSpc>
                          <a:spcPct val="107000"/>
                        </a:lnSpc>
                        <a:spcAft>
                          <a:spcPts val="0"/>
                        </a:spcAft>
                      </a:pPr>
                      <a:r>
                        <a:rPr lang="en-GB" sz="2400" dirty="0">
                          <a:solidFill>
                            <a:srgbClr val="002060"/>
                          </a:solidFill>
                          <a:effectLst/>
                        </a:rPr>
                        <a:t>Licence to publish</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Common for Open Access journals. </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You retain copyright of the work and can use, share and republish elsewhere.</a:t>
                      </a:r>
                    </a:p>
                    <a:p>
                      <a:pPr marL="342900" indent="-342900">
                        <a:lnSpc>
                          <a:spcPct val="107000"/>
                        </a:lnSpc>
                        <a:spcAft>
                          <a:spcPts val="0"/>
                        </a:spcAft>
                        <a:buFont typeface="Arial" panose="020B0604020202020204" pitchFamily="34" charset="0"/>
                        <a:buChar char="•"/>
                      </a:pPr>
                      <a:r>
                        <a:rPr lang="en-GB" sz="2000" b="0" dirty="0">
                          <a:solidFill>
                            <a:srgbClr val="002060"/>
                          </a:solidFill>
                          <a:effectLst/>
                        </a:rPr>
                        <a:t>Work is usually published under an open Creative Commons licence – which give readers more rights.</a:t>
                      </a:r>
                    </a:p>
                    <a:p>
                      <a:pPr>
                        <a:lnSpc>
                          <a:spcPct val="107000"/>
                        </a:lnSpc>
                        <a:spcAft>
                          <a:spcPts val="0"/>
                        </a:spcAft>
                      </a:pPr>
                      <a:endParaRPr lang="en-GB" sz="2000" dirty="0">
                        <a:solidFill>
                          <a:srgbClr val="002060"/>
                        </a:solidFill>
                        <a:effectLst/>
                      </a:endParaRPr>
                    </a:p>
                    <a:p>
                      <a:pPr>
                        <a:lnSpc>
                          <a:spcPct val="107000"/>
                        </a:lnSpc>
                        <a:spcAft>
                          <a:spcPts val="0"/>
                        </a:spcAft>
                      </a:pPr>
                      <a:r>
                        <a:rPr lang="en-GB" sz="2000" dirty="0">
                          <a:solidFill>
                            <a:srgbClr val="002060"/>
                          </a:solidFill>
                          <a:effectLst/>
                        </a:rPr>
                        <a:t>Check the licence terms of your paper – are you happy with it? Are you happy for it to be reused, adapted, or even used for commercial purposes?</a:t>
                      </a:r>
                      <a:endParaRPr lang="en-GB" sz="20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000" marR="180000" marT="180000" marB="180000">
                    <a:solidFill>
                      <a:schemeClr val="accent5">
                        <a:lumMod val="40000"/>
                        <a:lumOff val="60000"/>
                      </a:schemeClr>
                    </a:solidFill>
                  </a:tcPr>
                </a:tc>
                <a:extLst>
                  <a:ext uri="{0D108BD9-81ED-4DB2-BD59-A6C34878D82A}">
                    <a16:rowId xmlns:a16="http://schemas.microsoft.com/office/drawing/2014/main" val="3009630754"/>
                  </a:ext>
                </a:extLst>
              </a:tr>
            </a:tbl>
          </a:graphicData>
        </a:graphic>
      </p:graphicFrame>
    </p:spTree>
    <p:extLst>
      <p:ext uri="{BB962C8B-B14F-4D97-AF65-F5344CB8AC3E}">
        <p14:creationId xmlns:p14="http://schemas.microsoft.com/office/powerpoint/2010/main" val="1206981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B190-30E7-48BD-8CCB-97C39995B800}"/>
              </a:ext>
            </a:extLst>
          </p:cNvPr>
          <p:cNvSpPr>
            <a:spLocks noGrp="1"/>
          </p:cNvSpPr>
          <p:nvPr>
            <p:ph type="title"/>
          </p:nvPr>
        </p:nvSpPr>
        <p:spPr>
          <a:xfrm>
            <a:off x="207579" y="340546"/>
            <a:ext cx="5263055" cy="1325563"/>
          </a:xfrm>
        </p:spPr>
        <p:txBody>
          <a:bodyPr/>
          <a:lstStyle/>
          <a:p>
            <a:r>
              <a:rPr lang="en-GB" b="1" dirty="0">
                <a:solidFill>
                  <a:srgbClr val="0070C0"/>
                </a:solidFill>
                <a:latin typeface="Gill Sans MT" panose="020B0502020104020203" pitchFamily="34" charset="0"/>
              </a:rPr>
              <a:t>Creative Commons</a:t>
            </a:r>
          </a:p>
        </p:txBody>
      </p:sp>
      <p:sp>
        <p:nvSpPr>
          <p:cNvPr id="3" name="Content Placeholder 2">
            <a:extLst>
              <a:ext uri="{FF2B5EF4-FFF2-40B4-BE49-F238E27FC236}">
                <a16:creationId xmlns:a16="http://schemas.microsoft.com/office/drawing/2014/main" id="{D85DA20A-F4FD-4FF6-88F7-899720DF41D3}"/>
              </a:ext>
            </a:extLst>
          </p:cNvPr>
          <p:cNvSpPr>
            <a:spLocks noGrp="1"/>
          </p:cNvSpPr>
          <p:nvPr>
            <p:ph idx="1"/>
          </p:nvPr>
        </p:nvSpPr>
        <p:spPr>
          <a:xfrm>
            <a:off x="207579" y="1794094"/>
            <a:ext cx="4682358" cy="4527878"/>
          </a:xfrm>
        </p:spPr>
        <p:txBody>
          <a:bodyPr/>
          <a:lstStyle/>
          <a:p>
            <a:pPr marL="0" indent="0">
              <a:buNone/>
            </a:pPr>
            <a:r>
              <a:rPr lang="en-GB" dirty="0"/>
              <a:t>These licences are often used in Open Access publishing to show users that they can share, copy, and reuse the work.</a:t>
            </a:r>
          </a:p>
          <a:p>
            <a:pPr marL="0" indent="0">
              <a:buNone/>
            </a:pPr>
            <a:r>
              <a:rPr lang="en-GB" dirty="0"/>
              <a:t>The CC-BY is the most ‘open’ licence, and the CC-BY-NC-ND is the least open, preventing any commercial use and changes to the work.</a:t>
            </a:r>
          </a:p>
        </p:txBody>
      </p:sp>
      <p:pic>
        <p:nvPicPr>
          <p:cNvPr id="4" name="Picture 3">
            <a:extLst>
              <a:ext uri="{FF2B5EF4-FFF2-40B4-BE49-F238E27FC236}">
                <a16:creationId xmlns:a16="http://schemas.microsoft.com/office/drawing/2014/main" id="{DBAAB846-A145-4C13-9739-57A83797CBB2}"/>
              </a:ext>
            </a:extLst>
          </p:cNvPr>
          <p:cNvPicPr/>
          <p:nvPr/>
        </p:nvPicPr>
        <p:blipFill>
          <a:blip r:embed="rId2">
            <a:extLst>
              <a:ext uri="{28A0092B-C50C-407E-A947-70E740481C1C}">
                <a14:useLocalDpi xmlns:a14="http://schemas.microsoft.com/office/drawing/2010/main"/>
              </a:ext>
            </a:extLst>
          </a:blip>
          <a:stretch>
            <a:fillRect/>
          </a:stretch>
        </p:blipFill>
        <p:spPr>
          <a:xfrm>
            <a:off x="5240454" y="340546"/>
            <a:ext cx="6951546" cy="5981426"/>
          </a:xfrm>
          <a:prstGeom prst="rect">
            <a:avLst/>
          </a:prstGeom>
        </p:spPr>
      </p:pic>
    </p:spTree>
    <p:extLst>
      <p:ext uri="{BB962C8B-B14F-4D97-AF65-F5344CB8AC3E}">
        <p14:creationId xmlns:p14="http://schemas.microsoft.com/office/powerpoint/2010/main" val="377512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A755-E5D1-EEC2-CFC3-4BDBB9C84281}"/>
              </a:ext>
            </a:extLst>
          </p:cNvPr>
          <p:cNvSpPr>
            <a:spLocks noGrp="1"/>
          </p:cNvSpPr>
          <p:nvPr>
            <p:ph type="title"/>
          </p:nvPr>
        </p:nvSpPr>
        <p:spPr>
          <a:xfrm>
            <a:off x="7865765" y="1061169"/>
            <a:ext cx="3911136" cy="1493491"/>
          </a:xfrm>
        </p:spPr>
        <p:txBody>
          <a:bodyPr anchor="t">
            <a:normAutofit fontScale="90000"/>
          </a:bodyPr>
          <a:lstStyle/>
          <a:p>
            <a:r>
              <a:rPr lang="en-US" sz="3600" b="1" dirty="0"/>
              <a:t>Failsafe ways to avoid predatory journals </a:t>
            </a:r>
            <a:endParaRPr lang="en-GB" sz="3600" b="1" dirty="0"/>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images of a person and a dinosaur&#10;&#10;Description automatically generated">
            <a:extLst>
              <a:ext uri="{FF2B5EF4-FFF2-40B4-BE49-F238E27FC236}">
                <a16:creationId xmlns:a16="http://schemas.microsoft.com/office/drawing/2014/main" id="{AF903F6E-3DED-AD0B-2BBC-A10B144166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0238" y="702366"/>
            <a:ext cx="5459890" cy="5459890"/>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948A16-0364-701D-E9BB-97A6FCD569A8}"/>
              </a:ext>
            </a:extLst>
          </p:cNvPr>
          <p:cNvSpPr>
            <a:spLocks noGrp="1"/>
          </p:cNvSpPr>
          <p:nvPr>
            <p:ph idx="1"/>
          </p:nvPr>
        </p:nvSpPr>
        <p:spPr>
          <a:xfrm>
            <a:off x="7676444" y="2543364"/>
            <a:ext cx="4289778" cy="4162236"/>
          </a:xfrm>
        </p:spPr>
        <p:txBody>
          <a:bodyPr>
            <a:normAutofit/>
          </a:bodyPr>
          <a:lstStyle/>
          <a:p>
            <a:pPr marL="0" indent="0">
              <a:buNone/>
            </a:pPr>
            <a:r>
              <a:rPr lang="en-US" sz="2000" dirty="0"/>
              <a:t>If you could choose one strategy, do one of these…</a:t>
            </a:r>
          </a:p>
          <a:p>
            <a:r>
              <a:rPr lang="en-US" dirty="0">
                <a:solidFill>
                  <a:srgbClr val="7030A0"/>
                </a:solidFill>
              </a:rPr>
              <a:t>Know the journals in your field</a:t>
            </a:r>
            <a:endParaRPr lang="en-GB" dirty="0">
              <a:solidFill>
                <a:srgbClr val="7030A0"/>
              </a:solidFill>
            </a:endParaRPr>
          </a:p>
          <a:p>
            <a:r>
              <a:rPr lang="en-US" dirty="0">
                <a:solidFill>
                  <a:srgbClr val="C00000"/>
                </a:solidFill>
              </a:rPr>
              <a:t>Don’t pay to publish</a:t>
            </a:r>
          </a:p>
          <a:p>
            <a:r>
              <a:rPr lang="en-US" dirty="0">
                <a:solidFill>
                  <a:srgbClr val="00B0F0"/>
                </a:solidFill>
              </a:rPr>
              <a:t>Only publish in ‘indexed’ journals</a:t>
            </a:r>
          </a:p>
        </p:txBody>
      </p:sp>
    </p:spTree>
    <p:extLst>
      <p:ext uri="{BB962C8B-B14F-4D97-AF65-F5344CB8AC3E}">
        <p14:creationId xmlns:p14="http://schemas.microsoft.com/office/powerpoint/2010/main" val="375760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F876-7F98-3084-7302-ED644D1465A1}"/>
              </a:ext>
            </a:extLst>
          </p:cNvPr>
          <p:cNvSpPr>
            <a:spLocks noGrp="1"/>
          </p:cNvSpPr>
          <p:nvPr>
            <p:ph type="title"/>
          </p:nvPr>
        </p:nvSpPr>
        <p:spPr/>
        <p:txBody>
          <a:bodyPr/>
          <a:lstStyle/>
          <a:p>
            <a:r>
              <a:rPr lang="en-GB" dirty="0"/>
              <a:t>Another definition</a:t>
            </a:r>
          </a:p>
        </p:txBody>
      </p:sp>
      <p:sp>
        <p:nvSpPr>
          <p:cNvPr id="3" name="Content Placeholder 2">
            <a:extLst>
              <a:ext uri="{FF2B5EF4-FFF2-40B4-BE49-F238E27FC236}">
                <a16:creationId xmlns:a16="http://schemas.microsoft.com/office/drawing/2014/main" id="{DF450405-0D69-2569-3A8A-3D0A8F0EACBF}"/>
              </a:ext>
            </a:extLst>
          </p:cNvPr>
          <p:cNvSpPr>
            <a:spLocks noGrp="1"/>
          </p:cNvSpPr>
          <p:nvPr>
            <p:ph idx="1"/>
          </p:nvPr>
        </p:nvSpPr>
        <p:spPr/>
        <p:txBody>
          <a:bodyPr/>
          <a:lstStyle/>
          <a:p>
            <a:r>
              <a:rPr lang="en-US" dirty="0"/>
              <a:t>“Predatory journals and publishers are entities that prioritize self-interest at the expense of scholarship and are characterized by false or misleading information, deviation from best editorial and publication practices, a lack of transparency, and/or the use of aggressive and indiscriminate solicitation practices.”</a:t>
            </a:r>
          </a:p>
          <a:p>
            <a:pPr marL="0" indent="0">
              <a:buNone/>
            </a:pPr>
            <a:r>
              <a:rPr lang="pl-PL" dirty="0"/>
              <a:t>(Grudniewicz etal 2019 Nature 576:210-212)</a:t>
            </a:r>
            <a:endParaRPr lang="en-GB" dirty="0"/>
          </a:p>
        </p:txBody>
      </p:sp>
    </p:spTree>
    <p:extLst>
      <p:ext uri="{BB962C8B-B14F-4D97-AF65-F5344CB8AC3E}">
        <p14:creationId xmlns:p14="http://schemas.microsoft.com/office/powerpoint/2010/main" val="62793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0D523-5475-CCB7-B9F6-3916DEFA7AB3}"/>
              </a:ext>
            </a:extLst>
          </p:cNvPr>
          <p:cNvSpPr>
            <a:spLocks noGrp="1"/>
          </p:cNvSpPr>
          <p:nvPr>
            <p:ph type="title"/>
          </p:nvPr>
        </p:nvSpPr>
        <p:spPr>
          <a:xfrm>
            <a:off x="968715" y="665653"/>
            <a:ext cx="3734014" cy="3566160"/>
          </a:xfrm>
        </p:spPr>
        <p:txBody>
          <a:bodyPr vert="horz" lIns="91440" tIns="45720" rIns="91440" bIns="45720" rtlCol="0" anchor="b">
            <a:normAutofit/>
          </a:bodyPr>
          <a:lstStyle/>
          <a:p>
            <a:r>
              <a:rPr lang="en-US" sz="5000" dirty="0"/>
              <a:t>Go to menti.com and use code 1526 5593</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roup brainstorm outline">
            <a:extLst>
              <a:ext uri="{FF2B5EF4-FFF2-40B4-BE49-F238E27FC236}">
                <a16:creationId xmlns:a16="http://schemas.microsoft.com/office/drawing/2014/main" id="{D9011667-90CF-95A7-7A00-62C7B5F851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5999" y="1066800"/>
            <a:ext cx="4245429" cy="4245429"/>
          </a:xfrm>
          <a:prstGeom prst="rect">
            <a:avLst/>
          </a:prstGeom>
        </p:spPr>
      </p:pic>
    </p:spTree>
    <p:extLst>
      <p:ext uri="{BB962C8B-B14F-4D97-AF65-F5344CB8AC3E}">
        <p14:creationId xmlns:p14="http://schemas.microsoft.com/office/powerpoint/2010/main" val="418387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11DBF-1BBA-8588-69F1-C1A7745D022D}"/>
              </a:ext>
            </a:extLst>
          </p:cNvPr>
          <p:cNvSpPr>
            <a:spLocks noGrp="1"/>
          </p:cNvSpPr>
          <p:nvPr>
            <p:ph type="ctrTitle"/>
          </p:nvPr>
        </p:nvSpPr>
        <p:spPr>
          <a:xfrm>
            <a:off x="6636862" y="2794881"/>
            <a:ext cx="4805996" cy="1297115"/>
          </a:xfrm>
        </p:spPr>
        <p:txBody>
          <a:bodyPr anchor="t">
            <a:normAutofit fontScale="90000"/>
          </a:bodyPr>
          <a:lstStyle/>
          <a:p>
            <a:pPr algn="l"/>
            <a:r>
              <a:rPr lang="en-US" sz="4400" dirty="0">
                <a:solidFill>
                  <a:srgbClr val="7030A0"/>
                </a:solidFill>
              </a:rPr>
              <a:t>Know the journals in your field</a:t>
            </a:r>
            <a:endParaRPr lang="en-GB" sz="4400" dirty="0">
              <a:solidFill>
                <a:srgbClr val="7030A0"/>
              </a:solidFill>
            </a:endParaRPr>
          </a:p>
        </p:txBody>
      </p:sp>
      <p:pic>
        <p:nvPicPr>
          <p:cNvPr id="7" name="Graphic 6" descr="Books">
            <a:extLst>
              <a:ext uri="{FF2B5EF4-FFF2-40B4-BE49-F238E27FC236}">
                <a16:creationId xmlns:a16="http://schemas.microsoft.com/office/drawing/2014/main" id="{8BA25475-4FBE-9634-F3BB-C090BE0757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600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cup, table, person, indoor&#10;&#10;Description automatically generated">
            <a:extLst>
              <a:ext uri="{FF2B5EF4-FFF2-40B4-BE49-F238E27FC236}">
                <a16:creationId xmlns:a16="http://schemas.microsoft.com/office/drawing/2014/main" id="{D0DCAF06-5FAF-403F-A9A3-A995308CB9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5"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A8AC89-DF59-4C16-ACCD-E006F4D3610B}"/>
              </a:ext>
            </a:extLst>
          </p:cNvPr>
          <p:cNvSpPr>
            <a:spLocks noGrp="1"/>
          </p:cNvSpPr>
          <p:nvPr>
            <p:ph idx="1"/>
          </p:nvPr>
        </p:nvSpPr>
        <p:spPr>
          <a:xfrm>
            <a:off x="622211" y="3098854"/>
            <a:ext cx="4593021" cy="3476624"/>
          </a:xfrm>
        </p:spPr>
        <p:txBody>
          <a:bodyPr anchor="ctr">
            <a:normAutofit/>
          </a:bodyPr>
          <a:lstStyle/>
          <a:p>
            <a:r>
              <a:rPr lang="en-GB" dirty="0"/>
              <a:t>Familiarise yourself with the major and minor journals in your field </a:t>
            </a:r>
          </a:p>
          <a:p>
            <a:r>
              <a:rPr lang="en-GB" dirty="0"/>
              <a:t>Understand the basics of Open Access publishing</a:t>
            </a:r>
          </a:p>
        </p:txBody>
      </p:sp>
      <p:sp>
        <p:nvSpPr>
          <p:cNvPr id="7" name="TextBox 6">
            <a:extLst>
              <a:ext uri="{FF2B5EF4-FFF2-40B4-BE49-F238E27FC236}">
                <a16:creationId xmlns:a16="http://schemas.microsoft.com/office/drawing/2014/main" id="{A44446B4-AD8C-4E04-B4B6-7F57019BDD90}"/>
              </a:ext>
            </a:extLst>
          </p:cNvPr>
          <p:cNvSpPr txBox="1"/>
          <p:nvPr/>
        </p:nvSpPr>
        <p:spPr>
          <a:xfrm>
            <a:off x="622210" y="1861108"/>
            <a:ext cx="4775514" cy="1477328"/>
          </a:xfrm>
          <a:prstGeom prst="rect">
            <a:avLst/>
          </a:prstGeom>
          <a:noFill/>
        </p:spPr>
        <p:txBody>
          <a:bodyPr wrap="square" rtlCol="0">
            <a:spAutoFit/>
          </a:bodyPr>
          <a:lstStyle/>
          <a:p>
            <a:r>
              <a:rPr lang="en-GB" sz="3600" dirty="0">
                <a:solidFill>
                  <a:srgbClr val="0070C0"/>
                </a:solidFill>
                <a:latin typeface="Gill Sans MT" panose="020B0502020104020203" pitchFamily="34" charset="0"/>
              </a:rPr>
              <a:t>The world of academic publishing is confusing</a:t>
            </a:r>
          </a:p>
          <a:p>
            <a:endParaRPr lang="en-GB" dirty="0"/>
          </a:p>
        </p:txBody>
      </p:sp>
    </p:spTree>
    <p:extLst>
      <p:ext uri="{BB962C8B-B14F-4D97-AF65-F5344CB8AC3E}">
        <p14:creationId xmlns:p14="http://schemas.microsoft.com/office/powerpoint/2010/main" val="248426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808D3-246F-499A-9A53-38E428F32631}"/>
              </a:ext>
            </a:extLst>
          </p:cNvPr>
          <p:cNvSpPr>
            <a:spLocks noGrp="1"/>
          </p:cNvSpPr>
          <p:nvPr>
            <p:ph idx="1"/>
          </p:nvPr>
        </p:nvSpPr>
        <p:spPr>
          <a:xfrm>
            <a:off x="323462" y="569167"/>
            <a:ext cx="11868538" cy="737118"/>
          </a:xfrm>
        </p:spPr>
        <p:txBody>
          <a:bodyPr>
            <a:normAutofit/>
          </a:bodyPr>
          <a:lstStyle/>
          <a:p>
            <a:pPr marL="0" indent="0">
              <a:buNone/>
            </a:pPr>
            <a:r>
              <a:rPr lang="en-GB" dirty="0"/>
              <a:t>“I need to find a journal that doesn’t charge a fee and can publish quickly”</a:t>
            </a:r>
          </a:p>
        </p:txBody>
      </p:sp>
      <p:cxnSp>
        <p:nvCxnSpPr>
          <p:cNvPr id="8" name="Straight Connector 7">
            <a:extLst>
              <a:ext uri="{FF2B5EF4-FFF2-40B4-BE49-F238E27FC236}">
                <a16:creationId xmlns:a16="http://schemas.microsoft.com/office/drawing/2014/main" id="{0145425E-31DE-474B-B8D2-2EA9D9B7A997}"/>
              </a:ext>
            </a:extLst>
          </p:cNvPr>
          <p:cNvCxnSpPr/>
          <p:nvPr/>
        </p:nvCxnSpPr>
        <p:spPr>
          <a:xfrm>
            <a:off x="7641771" y="755778"/>
            <a:ext cx="3340360" cy="10800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A901B1DF-07CD-4E43-804C-138B7942CB2E}"/>
              </a:ext>
            </a:extLst>
          </p:cNvPr>
          <p:cNvCxnSpPr>
            <a:cxnSpLocks/>
          </p:cNvCxnSpPr>
          <p:nvPr/>
        </p:nvCxnSpPr>
        <p:spPr>
          <a:xfrm>
            <a:off x="6257731" y="1045029"/>
            <a:ext cx="311020" cy="979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A7AD86-0C9E-4950-84B9-13B960E39C77}"/>
              </a:ext>
            </a:extLst>
          </p:cNvPr>
          <p:cNvCxnSpPr/>
          <p:nvPr/>
        </p:nvCxnSpPr>
        <p:spPr>
          <a:xfrm>
            <a:off x="9311951" y="1156996"/>
            <a:ext cx="233265" cy="867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23E8C2-F081-423E-894B-650D3B6EFEBF}"/>
              </a:ext>
            </a:extLst>
          </p:cNvPr>
          <p:cNvSpPr txBox="1"/>
          <p:nvPr/>
        </p:nvSpPr>
        <p:spPr>
          <a:xfrm>
            <a:off x="8845421" y="2317961"/>
            <a:ext cx="2808514" cy="1754326"/>
          </a:xfrm>
          <a:prstGeom prst="rect">
            <a:avLst/>
          </a:prstGeom>
          <a:noFill/>
        </p:spPr>
        <p:txBody>
          <a:bodyPr wrap="square" rtlCol="0">
            <a:spAutoFit/>
          </a:bodyPr>
          <a:lstStyle/>
          <a:p>
            <a:r>
              <a:rPr lang="en-GB" sz="3600" dirty="0">
                <a:solidFill>
                  <a:srgbClr val="0070C0"/>
                </a:solidFill>
                <a:latin typeface="Bahnschrift SemiBold Condensed" panose="020B0502040204020203" pitchFamily="34" charset="0"/>
              </a:rPr>
              <a:t>Sorry, peer review usually takes time.</a:t>
            </a:r>
          </a:p>
        </p:txBody>
      </p:sp>
      <p:sp>
        <p:nvSpPr>
          <p:cNvPr id="15" name="TextBox 14">
            <a:extLst>
              <a:ext uri="{FF2B5EF4-FFF2-40B4-BE49-F238E27FC236}">
                <a16:creationId xmlns:a16="http://schemas.microsoft.com/office/drawing/2014/main" id="{9A0FC03C-D756-4793-8C50-9590C41EEF4F}"/>
              </a:ext>
            </a:extLst>
          </p:cNvPr>
          <p:cNvSpPr txBox="1"/>
          <p:nvPr/>
        </p:nvSpPr>
        <p:spPr>
          <a:xfrm>
            <a:off x="5424197" y="2125129"/>
            <a:ext cx="2581469" cy="3416320"/>
          </a:xfrm>
          <a:prstGeom prst="rect">
            <a:avLst/>
          </a:prstGeom>
          <a:noFill/>
        </p:spPr>
        <p:txBody>
          <a:bodyPr wrap="square" rtlCol="0">
            <a:spAutoFit/>
          </a:bodyPr>
          <a:lstStyle/>
          <a:p>
            <a:r>
              <a:rPr lang="en-GB" sz="3600" u="sng" dirty="0">
                <a:solidFill>
                  <a:srgbClr val="00B050"/>
                </a:solidFill>
                <a:latin typeface="Bahnschrift SemiBold Condensed" panose="020B0502040204020203" pitchFamily="34" charset="0"/>
              </a:rPr>
              <a:t>Most</a:t>
            </a:r>
            <a:r>
              <a:rPr lang="en-GB" sz="3600" dirty="0">
                <a:solidFill>
                  <a:srgbClr val="00B050"/>
                </a:solidFill>
                <a:latin typeface="Bahnschrift SemiBold Condensed" panose="020B0502040204020203" pitchFamily="34" charset="0"/>
              </a:rPr>
              <a:t> journal publishing is FREE to the author. Don’t assume you have to pay.</a:t>
            </a:r>
          </a:p>
        </p:txBody>
      </p:sp>
      <p:sp>
        <p:nvSpPr>
          <p:cNvPr id="16" name="TextBox 15">
            <a:extLst>
              <a:ext uri="{FF2B5EF4-FFF2-40B4-BE49-F238E27FC236}">
                <a16:creationId xmlns:a16="http://schemas.microsoft.com/office/drawing/2014/main" id="{0D8675FD-C885-49E3-9A67-82E4BD3B89D7}"/>
              </a:ext>
            </a:extLst>
          </p:cNvPr>
          <p:cNvSpPr txBox="1"/>
          <p:nvPr/>
        </p:nvSpPr>
        <p:spPr>
          <a:xfrm>
            <a:off x="365593" y="873166"/>
            <a:ext cx="2663743" cy="1323439"/>
          </a:xfrm>
          <a:prstGeom prst="rect">
            <a:avLst/>
          </a:prstGeom>
          <a:noFill/>
        </p:spPr>
        <p:txBody>
          <a:bodyPr wrap="none" rtlCol="0">
            <a:spAutoFit/>
          </a:bodyPr>
          <a:lstStyle/>
          <a:p>
            <a:r>
              <a:rPr lang="en-GB" sz="8000" dirty="0">
                <a:solidFill>
                  <a:srgbClr val="FF0000"/>
                </a:solidFill>
              </a:rPr>
              <a:t>STOP!</a:t>
            </a:r>
          </a:p>
        </p:txBody>
      </p:sp>
      <p:cxnSp>
        <p:nvCxnSpPr>
          <p:cNvPr id="18" name="Connector: Curved 17">
            <a:extLst>
              <a:ext uri="{FF2B5EF4-FFF2-40B4-BE49-F238E27FC236}">
                <a16:creationId xmlns:a16="http://schemas.microsoft.com/office/drawing/2014/main" id="{C4F1C2F9-EAC1-4CBC-8752-EEEB9DB4F9D1}"/>
              </a:ext>
            </a:extLst>
          </p:cNvPr>
          <p:cNvCxnSpPr>
            <a:cxnSpLocks/>
          </p:cNvCxnSpPr>
          <p:nvPr/>
        </p:nvCxnSpPr>
        <p:spPr>
          <a:xfrm rot="5400000">
            <a:off x="1697820" y="1100659"/>
            <a:ext cx="1642188" cy="1530927"/>
          </a:xfrm>
          <a:prstGeom prst="curvedConnector3">
            <a:avLst>
              <a:gd name="adj1" fmla="val 6477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C9D4EB-86F3-455F-8D96-26441D4D3831}"/>
              </a:ext>
            </a:extLst>
          </p:cNvPr>
          <p:cNvSpPr txBox="1"/>
          <p:nvPr/>
        </p:nvSpPr>
        <p:spPr>
          <a:xfrm>
            <a:off x="193031" y="2870070"/>
            <a:ext cx="4462945" cy="3693319"/>
          </a:xfrm>
          <a:prstGeom prst="rect">
            <a:avLst/>
          </a:prstGeom>
          <a:noFill/>
        </p:spPr>
        <p:txBody>
          <a:bodyPr wrap="square" rtlCol="0">
            <a:spAutoFit/>
          </a:bodyPr>
          <a:lstStyle/>
          <a:p>
            <a:r>
              <a:rPr lang="en-GB" sz="2400" dirty="0">
                <a:solidFill>
                  <a:schemeClr val="accent2">
                    <a:lumMod val="75000"/>
                  </a:schemeClr>
                </a:solidFill>
                <a:latin typeface="Bahnschrift SemiBold Condensed" panose="020B0502040204020203" pitchFamily="34" charset="0"/>
              </a:rPr>
              <a:t>Q: What is your discipline? </a:t>
            </a:r>
          </a:p>
          <a:p>
            <a:r>
              <a:rPr lang="en-GB" sz="2400" dirty="0">
                <a:solidFill>
                  <a:schemeClr val="accent2">
                    <a:lumMod val="75000"/>
                  </a:schemeClr>
                </a:solidFill>
                <a:latin typeface="Bahnschrift SemiBold Condensed" panose="020B0502040204020203" pitchFamily="34" charset="0"/>
              </a:rPr>
              <a:t>Q: What audience do you want to reach?</a:t>
            </a:r>
          </a:p>
          <a:p>
            <a:r>
              <a:rPr lang="en-GB" sz="2400" dirty="0">
                <a:solidFill>
                  <a:schemeClr val="accent2">
                    <a:lumMod val="75000"/>
                  </a:schemeClr>
                </a:solidFill>
                <a:latin typeface="Bahnschrift SemiBold Condensed" panose="020B0502040204020203" pitchFamily="34" charset="0"/>
              </a:rPr>
              <a:t>Q: Do you want/need to publish Open Access?</a:t>
            </a:r>
          </a:p>
          <a:p>
            <a:r>
              <a:rPr lang="en-GB" sz="2400" dirty="0">
                <a:solidFill>
                  <a:schemeClr val="accent2">
                    <a:lumMod val="75000"/>
                  </a:schemeClr>
                </a:solidFill>
                <a:latin typeface="Bahnschrift SemiBold Condensed" panose="020B0502040204020203" pitchFamily="34" charset="0"/>
              </a:rPr>
              <a:t>Q: Do you need to publish in an ‘international’ journal?</a:t>
            </a:r>
          </a:p>
          <a:p>
            <a:r>
              <a:rPr lang="en-GB" sz="2400" dirty="0">
                <a:solidFill>
                  <a:schemeClr val="accent2">
                    <a:lumMod val="75000"/>
                  </a:schemeClr>
                </a:solidFill>
                <a:latin typeface="Bahnschrift SemiBold Condensed" panose="020B0502040204020203" pitchFamily="34" charset="0"/>
              </a:rPr>
              <a:t>Q: Does it need to be indexed in Web of Science, Scopus or Medline?</a:t>
            </a:r>
          </a:p>
          <a:p>
            <a:r>
              <a:rPr lang="en-GB" sz="2400" dirty="0">
                <a:solidFill>
                  <a:schemeClr val="accent2">
                    <a:lumMod val="75000"/>
                  </a:schemeClr>
                </a:solidFill>
                <a:latin typeface="Bahnschrift SemiBold Condensed" panose="020B0502040204020203" pitchFamily="34" charset="0"/>
              </a:rPr>
              <a:t>Q: What journals do your peers publish in?</a:t>
            </a:r>
          </a:p>
          <a:p>
            <a:endParaRPr lang="en-GB" dirty="0"/>
          </a:p>
        </p:txBody>
      </p:sp>
    </p:spTree>
    <p:extLst>
      <p:ext uri="{BB962C8B-B14F-4D97-AF65-F5344CB8AC3E}">
        <p14:creationId xmlns:p14="http://schemas.microsoft.com/office/powerpoint/2010/main" val="262253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5930</TotalTime>
  <Words>2944</Words>
  <Application>Microsoft Office PowerPoint</Application>
  <PresentationFormat>Widescreen</PresentationFormat>
  <Paragraphs>389</Paragraphs>
  <Slides>50</Slides>
  <Notes>10</Notes>
  <HiddenSlides>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Bahnschrift SemiBold Condensed</vt:lpstr>
      <vt:lpstr>Calibri</vt:lpstr>
      <vt:lpstr>Calibri Light</vt:lpstr>
      <vt:lpstr>Georgia</vt:lpstr>
      <vt:lpstr>Gill Sans MT</vt:lpstr>
      <vt:lpstr>Times New Roman</vt:lpstr>
      <vt:lpstr>Verdana</vt:lpstr>
      <vt:lpstr>Wingdings</vt:lpstr>
      <vt:lpstr>Office Theme</vt:lpstr>
      <vt:lpstr>PowerPoint Presentation</vt:lpstr>
      <vt:lpstr>Coming up….</vt:lpstr>
      <vt:lpstr>PowerPoint Presentation</vt:lpstr>
      <vt:lpstr>Upcoming MOOCs</vt:lpstr>
      <vt:lpstr>Failsafe ways to avoid predatory journals </vt:lpstr>
      <vt:lpstr>Go to menti.com and use code 1526 5593</vt:lpstr>
      <vt:lpstr>Know the journals in your field</vt:lpstr>
      <vt:lpstr>PowerPoint Presentation</vt:lpstr>
      <vt:lpstr>PowerPoint Presentation</vt:lpstr>
      <vt:lpstr>Importance of choosing the right journal </vt:lpstr>
      <vt:lpstr>Different types of academic journal</vt:lpstr>
      <vt:lpstr>Don’t pay to publish</vt:lpstr>
      <vt:lpstr>PowerPoint Presentation</vt:lpstr>
      <vt:lpstr>PowerPoint Presentation</vt:lpstr>
      <vt:lpstr>PowerPoint Presentation</vt:lpstr>
      <vt:lpstr>PowerPoint Presentation</vt:lpstr>
      <vt:lpstr>Hybrid route</vt:lpstr>
      <vt:lpstr>Commercial Open Access Journals</vt:lpstr>
      <vt:lpstr>Free Open Access Journals  (no hack required)</vt:lpstr>
      <vt:lpstr>Green Open Access</vt:lpstr>
      <vt:lpstr>Green Open Access discovery:</vt:lpstr>
      <vt:lpstr>PowerPoint Presentation</vt:lpstr>
      <vt:lpstr>How to pay Article Processing Charges</vt:lpstr>
      <vt:lpstr>If you do need to pay for Open Access, what should you get for your £$€s?</vt:lpstr>
      <vt:lpstr>Megajournals</vt:lpstr>
      <vt:lpstr>PowerPoint Presentation</vt:lpstr>
      <vt:lpstr>PowerPoint Presentation</vt:lpstr>
      <vt:lpstr>PowerPoint Presentation</vt:lpstr>
      <vt:lpstr>Remember….</vt:lpstr>
      <vt:lpstr>Only publish in indexed journals</vt:lpstr>
      <vt:lpstr>What is a ‘predatory’ journal?</vt:lpstr>
      <vt:lpstr>The important journal indexes</vt:lpstr>
      <vt:lpstr>What is the Impact Factor?</vt:lpstr>
      <vt:lpstr>PowerPoint Presentation</vt:lpstr>
      <vt:lpstr>‘Blacklists’ and ‘whitelists’</vt:lpstr>
      <vt:lpstr>Critically examine the website</vt:lpstr>
      <vt:lpstr>PowerPoint Presentation</vt:lpstr>
      <vt:lpstr>https://www.ohri.ca//journalology/oss-researchers-and-clinicians </vt:lpstr>
      <vt:lpstr>More quick tips – 6 things to remember </vt:lpstr>
      <vt:lpstr>PowerPoint Presentation</vt:lpstr>
      <vt:lpstr>Publishing your research? How to avoid predatory journals | The Royal Society</vt:lpstr>
      <vt:lpstr>Any questions?</vt:lpstr>
      <vt:lpstr>Let’s look at some journals!</vt:lpstr>
      <vt:lpstr>Examples</vt:lpstr>
      <vt:lpstr>Where to look for credible journals?</vt:lpstr>
      <vt:lpstr>Some other useful tips</vt:lpstr>
      <vt:lpstr>Bonus slides</vt:lpstr>
      <vt:lpstr>Author copyright and licensing</vt:lpstr>
      <vt:lpstr>Creative Commons</vt:lpstr>
      <vt:lpstr>Another definition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Avoiding ‘predatory’ journals</dc:title>
  <dc:creator>Andy Nobes</dc:creator>
  <cp:lastModifiedBy>Andy Nobes</cp:lastModifiedBy>
  <cp:revision>3</cp:revision>
  <dcterms:created xsi:type="dcterms:W3CDTF">2019-08-08T16:26:36Z</dcterms:created>
  <dcterms:modified xsi:type="dcterms:W3CDTF">2024-08-15T16:25:57Z</dcterms:modified>
</cp:coreProperties>
</file>